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1" r:id="rId6"/>
    <p:sldId id="262" r:id="rId7"/>
    <p:sldId id="263" r:id="rId8"/>
    <p:sldId id="264" r:id="rId9"/>
    <p:sldId id="265" r:id="rId10"/>
    <p:sldId id="266" r:id="rId11"/>
    <p:sldId id="268" r:id="rId12"/>
    <p:sldId id="269" r:id="rId13"/>
    <p:sldId id="270" r:id="rId14"/>
    <p:sldId id="271" r:id="rId15"/>
    <p:sldId id="272" r:id="rId16"/>
    <p:sldId id="277" r:id="rId17"/>
    <p:sldId id="274" r:id="rId18"/>
    <p:sldId id="273" r:id="rId19"/>
    <p:sldId id="275" r:id="rId20"/>
    <p:sldId id="27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1" d="100"/>
          <a:sy n="41" d="100"/>
        </p:scale>
        <p:origin x="3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cat>
            <c:strRef>
              <c:f>Лист1!$A$2:$A$5</c:f>
              <c:strCache>
                <c:ptCount val="3"/>
                <c:pt idx="0">
                  <c:v>Умеют дружить</c:v>
                </c:pt>
                <c:pt idx="1">
                  <c:v>Имеют друзей</c:v>
                </c:pt>
                <c:pt idx="2">
                  <c:v>Хотят найти друзей</c:v>
                </c:pt>
              </c:strCache>
            </c:strRef>
          </c:cat>
          <c:val>
            <c:numRef>
              <c:f>Лист1!$B$2:$B$5</c:f>
              <c:numCache>
                <c:formatCode>General</c:formatCode>
                <c:ptCount val="4"/>
                <c:pt idx="0">
                  <c:v>28</c:v>
                </c:pt>
                <c:pt idx="1">
                  <c:v>30</c:v>
                </c:pt>
                <c:pt idx="2">
                  <c:v>2</c:v>
                </c:pt>
              </c:numCache>
            </c:numRef>
          </c:val>
        </c:ser>
        <c:ser>
          <c:idx val="1"/>
          <c:order val="1"/>
          <c:tx>
            <c:strRef>
              <c:f>Лист1!$C$1</c:f>
              <c:strCache>
                <c:ptCount val="1"/>
                <c:pt idx="0">
                  <c:v>Столбец2</c:v>
                </c:pt>
              </c:strCache>
            </c:strRef>
          </c:tx>
          <c:spPr>
            <a:solidFill>
              <a:schemeClr val="accent2"/>
            </a:solidFill>
            <a:ln>
              <a:noFill/>
            </a:ln>
            <a:effectLst/>
          </c:spPr>
          <c:invertIfNegative val="0"/>
          <c:cat>
            <c:strRef>
              <c:f>Лист1!$A$2:$A$5</c:f>
              <c:strCache>
                <c:ptCount val="3"/>
                <c:pt idx="0">
                  <c:v>Умеют дружить</c:v>
                </c:pt>
                <c:pt idx="1">
                  <c:v>Имеют друзей</c:v>
                </c:pt>
                <c:pt idx="2">
                  <c:v>Хотят найти друзей</c:v>
                </c:pt>
              </c:strCache>
            </c:strRef>
          </c:cat>
          <c:val>
            <c:numRef>
              <c:f>Лист1!$C$2:$C$5</c:f>
              <c:numCache>
                <c:formatCode>General</c:formatCode>
                <c:ptCount val="4"/>
                <c:pt idx="2">
                  <c:v>0</c:v>
                </c:pt>
              </c:numCache>
            </c:numRef>
          </c:val>
        </c:ser>
        <c:ser>
          <c:idx val="2"/>
          <c:order val="2"/>
          <c:tx>
            <c:strRef>
              <c:f>Лист1!$D$1</c:f>
              <c:strCache>
                <c:ptCount val="1"/>
                <c:pt idx="0">
                  <c:v>Столбец1</c:v>
                </c:pt>
              </c:strCache>
            </c:strRef>
          </c:tx>
          <c:spPr>
            <a:solidFill>
              <a:schemeClr val="accent3"/>
            </a:solidFill>
            <a:ln>
              <a:noFill/>
            </a:ln>
            <a:effectLst/>
          </c:spPr>
          <c:invertIfNegative val="0"/>
          <c:cat>
            <c:strRef>
              <c:f>Лист1!$A$2:$A$5</c:f>
              <c:strCache>
                <c:ptCount val="3"/>
                <c:pt idx="0">
                  <c:v>Умеют дружить</c:v>
                </c:pt>
                <c:pt idx="1">
                  <c:v>Имеют друзей</c:v>
                </c:pt>
                <c:pt idx="2">
                  <c:v>Хотят найти друзей</c:v>
                </c:pt>
              </c:strCache>
            </c:strRef>
          </c:cat>
          <c:val>
            <c:numRef>
              <c:f>Лист1!$D$2:$D$5</c:f>
              <c:numCache>
                <c:formatCode>General</c:formatCode>
                <c:ptCount val="4"/>
              </c:numCache>
            </c:numRef>
          </c:val>
        </c:ser>
        <c:dLbls>
          <c:showLegendKey val="0"/>
          <c:showVal val="0"/>
          <c:showCatName val="0"/>
          <c:showSerName val="0"/>
          <c:showPercent val="0"/>
          <c:showBubbleSize val="0"/>
        </c:dLbls>
        <c:gapWidth val="219"/>
        <c:overlap val="-27"/>
        <c:axId val="202201984"/>
        <c:axId val="202204728"/>
      </c:barChart>
      <c:catAx>
        <c:axId val="20220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02204728"/>
        <c:crosses val="autoZero"/>
        <c:auto val="1"/>
        <c:lblAlgn val="ctr"/>
        <c:lblOffset val="100"/>
        <c:noMultiLvlLbl val="0"/>
      </c:catAx>
      <c:valAx>
        <c:axId val="202204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02201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ru-RU" smtClean="0"/>
              <a:t>Образец заголовка</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2175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9400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smtClean="0"/>
              <a:t>3/3/2016</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1032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469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pPr/>
              <a:t>3/3/2016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18398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4773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370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597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925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5819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smtClean="0"/>
              <a:t>3/3/2016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24646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smtClean="0"/>
              <a:pPr/>
              <a:t>3/3/2016</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181667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5531" y="4320209"/>
            <a:ext cx="11635408" cy="2369610"/>
          </a:xfrm>
        </p:spPr>
        <p:txBody>
          <a:bodyPr>
            <a:normAutofit/>
          </a:bodyPr>
          <a:lstStyle/>
          <a:p>
            <a:pPr algn="l"/>
            <a:r>
              <a:rPr lang="ru-RU" sz="2000" b="1" dirty="0" smtClean="0"/>
              <a:t>   </a:t>
            </a:r>
            <a:r>
              <a:rPr lang="ru-RU" sz="2000" b="1" dirty="0" smtClean="0"/>
              <a:t>      </a:t>
            </a:r>
            <a:r>
              <a:rPr lang="ru-RU" sz="1600" b="1" u="sng" dirty="0" smtClean="0">
                <a:solidFill>
                  <a:schemeClr val="accent1"/>
                </a:solidFill>
              </a:rPr>
              <a:t>подготовила</a:t>
            </a:r>
            <a:r>
              <a:rPr lang="ru-RU" sz="1600" b="1" u="sng" dirty="0" smtClean="0">
                <a:solidFill>
                  <a:schemeClr val="accent1"/>
                </a:solidFill>
              </a:rPr>
              <a:t>:   </a:t>
            </a:r>
            <a:r>
              <a:rPr lang="ru-RU" sz="2000" b="1" dirty="0" smtClean="0">
                <a:solidFill>
                  <a:schemeClr val="accent1"/>
                </a:solidFill>
              </a:rPr>
              <a:t/>
            </a:r>
            <a:br>
              <a:rPr lang="ru-RU" sz="2000" b="1" dirty="0" smtClean="0">
                <a:solidFill>
                  <a:schemeClr val="accent1"/>
                </a:solidFill>
              </a:rPr>
            </a:br>
            <a:r>
              <a:rPr lang="ru-RU" sz="2000" b="1" dirty="0">
                <a:solidFill>
                  <a:schemeClr val="accent1"/>
                </a:solidFill>
              </a:rPr>
              <a:t> </a:t>
            </a:r>
            <a:r>
              <a:rPr lang="ru-RU" sz="2000" b="1" dirty="0" smtClean="0">
                <a:solidFill>
                  <a:schemeClr val="accent1"/>
                </a:solidFill>
              </a:rPr>
              <a:t> </a:t>
            </a:r>
            <a:r>
              <a:rPr lang="ru-RU" sz="2000" b="1" dirty="0" smtClean="0">
                <a:solidFill>
                  <a:schemeClr val="accent1"/>
                </a:solidFill>
              </a:rPr>
              <a:t>       </a:t>
            </a:r>
            <a:r>
              <a:rPr lang="ru-RU" sz="2000" b="1" dirty="0" smtClean="0">
                <a:solidFill>
                  <a:schemeClr val="accent1"/>
                </a:solidFill>
              </a:rPr>
              <a:t>Воспитатель </a:t>
            </a:r>
            <a:r>
              <a:rPr lang="ru-RU" sz="1800" b="1" dirty="0" smtClean="0">
                <a:solidFill>
                  <a:schemeClr val="accent1"/>
                </a:solidFill>
              </a:rPr>
              <a:t>старшей</a:t>
            </a:r>
            <a:r>
              <a:rPr lang="ru-RU" sz="2000" b="1" dirty="0" smtClean="0">
                <a:solidFill>
                  <a:schemeClr val="accent1"/>
                </a:solidFill>
              </a:rPr>
              <a:t/>
            </a:r>
            <a:br>
              <a:rPr lang="ru-RU" sz="2000" b="1" dirty="0" smtClean="0">
                <a:solidFill>
                  <a:schemeClr val="accent1"/>
                </a:solidFill>
              </a:rPr>
            </a:br>
            <a:r>
              <a:rPr lang="ru-RU" sz="2000" b="1" dirty="0" smtClean="0">
                <a:solidFill>
                  <a:schemeClr val="accent1"/>
                </a:solidFill>
              </a:rPr>
              <a:t>   </a:t>
            </a:r>
            <a:r>
              <a:rPr lang="ru-RU" sz="2000" b="1" dirty="0" smtClean="0">
                <a:solidFill>
                  <a:schemeClr val="accent1"/>
                </a:solidFill>
              </a:rPr>
              <a:t>      группы </a:t>
            </a:r>
            <a:r>
              <a:rPr lang="ru-RU" sz="2000" b="1" dirty="0" smtClean="0">
                <a:solidFill>
                  <a:schemeClr val="accent1"/>
                </a:solidFill>
              </a:rPr>
              <a:t>«Затейники»</a:t>
            </a:r>
            <a:br>
              <a:rPr lang="ru-RU" sz="2000" b="1" dirty="0" smtClean="0">
                <a:solidFill>
                  <a:schemeClr val="accent1"/>
                </a:solidFill>
              </a:rPr>
            </a:br>
            <a:r>
              <a:rPr lang="ru-RU" sz="2000" b="1" dirty="0">
                <a:solidFill>
                  <a:schemeClr val="accent1"/>
                </a:solidFill>
              </a:rPr>
              <a:t> </a:t>
            </a:r>
            <a:r>
              <a:rPr lang="ru-RU" sz="2000" b="1" dirty="0" smtClean="0">
                <a:solidFill>
                  <a:schemeClr val="accent1"/>
                </a:solidFill>
              </a:rPr>
              <a:t>  </a:t>
            </a:r>
            <a:r>
              <a:rPr lang="ru-RU" sz="2000" b="1" dirty="0" smtClean="0">
                <a:solidFill>
                  <a:schemeClr val="accent1"/>
                </a:solidFill>
              </a:rPr>
              <a:t>      МБДОУ </a:t>
            </a:r>
            <a:r>
              <a:rPr lang="ru-RU" sz="2000" b="1" dirty="0" smtClean="0">
                <a:solidFill>
                  <a:schemeClr val="accent1"/>
                </a:solidFill>
              </a:rPr>
              <a:t>№174</a:t>
            </a:r>
            <a:br>
              <a:rPr lang="ru-RU" sz="2000" b="1" dirty="0" smtClean="0">
                <a:solidFill>
                  <a:schemeClr val="accent1"/>
                </a:solidFill>
              </a:rPr>
            </a:br>
            <a:r>
              <a:rPr lang="ru-RU" sz="2000" b="1" dirty="0">
                <a:solidFill>
                  <a:schemeClr val="accent1"/>
                </a:solidFill>
              </a:rPr>
              <a:t> </a:t>
            </a:r>
            <a:r>
              <a:rPr lang="ru-RU" sz="2000" b="1" dirty="0" smtClean="0">
                <a:solidFill>
                  <a:schemeClr val="accent1"/>
                </a:solidFill>
              </a:rPr>
              <a:t> </a:t>
            </a:r>
            <a:r>
              <a:rPr lang="ru-RU" sz="2000" b="1" dirty="0" smtClean="0">
                <a:solidFill>
                  <a:schemeClr val="accent1"/>
                </a:solidFill>
              </a:rPr>
              <a:t>       </a:t>
            </a:r>
            <a:r>
              <a:rPr lang="ru-RU" sz="3200" b="1" dirty="0" smtClean="0">
                <a:solidFill>
                  <a:schemeClr val="accent1"/>
                </a:solidFill>
              </a:rPr>
              <a:t>Вострикова Ю.С</a:t>
            </a:r>
            <a:r>
              <a:rPr lang="ru-RU" sz="2000" b="1" dirty="0" smtClean="0">
                <a:solidFill>
                  <a:schemeClr val="accent1"/>
                </a:solidFill>
              </a:rPr>
              <a:t>.</a:t>
            </a:r>
            <a:endParaRPr lang="ru-RU" sz="2000" b="1" dirty="0"/>
          </a:p>
        </p:txBody>
      </p:sp>
      <p:sp>
        <p:nvSpPr>
          <p:cNvPr id="3" name="Подзаголовок 2"/>
          <p:cNvSpPr>
            <a:spLocks noGrp="1"/>
          </p:cNvSpPr>
          <p:nvPr>
            <p:ph type="subTitle" idx="1"/>
          </p:nvPr>
        </p:nvSpPr>
        <p:spPr>
          <a:xfrm>
            <a:off x="842166" y="2557315"/>
            <a:ext cx="10978773" cy="1285815"/>
          </a:xfrm>
        </p:spPr>
        <p:txBody>
          <a:bodyPr/>
          <a:lstStyle/>
          <a:p>
            <a:endParaRPr lang="ru-RU" dirty="0"/>
          </a:p>
        </p:txBody>
      </p:sp>
      <p:sp>
        <p:nvSpPr>
          <p:cNvPr id="5" name="WordArt 2"/>
          <p:cNvSpPr>
            <a:spLocks noChangeArrowheads="1" noChangeShapeType="1" noTextEdit="1"/>
          </p:cNvSpPr>
          <p:nvPr/>
        </p:nvSpPr>
        <p:spPr bwMode="auto">
          <a:xfrm>
            <a:off x="2314147" y="2401931"/>
            <a:ext cx="6908375" cy="1039835"/>
          </a:xfrm>
          <a:prstGeom prst="rect">
            <a:avLst/>
          </a:prstGeom>
        </p:spPr>
        <p:txBody>
          <a:bodyPr wrap="none" fromWordArt="1">
            <a:prstTxWarp prst="textCanDown">
              <a:avLst>
                <a:gd name="adj" fmla="val 14287"/>
              </a:avLst>
            </a:prstTxWarp>
          </a:bodyPr>
          <a:lstStyle/>
          <a:p>
            <a:pPr algn="ctr" rtl="0">
              <a:buNone/>
            </a:pPr>
            <a:r>
              <a:rPr lang="ru-RU" sz="28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 О ДЕТСКОЙ ДРУЖБЕ»</a:t>
            </a:r>
            <a:endParaRPr lang="ru-RU" sz="28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endParaRPr>
          </a:p>
        </p:txBody>
      </p:sp>
      <p:sp>
        <p:nvSpPr>
          <p:cNvPr id="6" name="WordArt 3"/>
          <p:cNvSpPr>
            <a:spLocks noChangeArrowheads="1" noChangeShapeType="1" noTextEdit="1"/>
          </p:cNvSpPr>
          <p:nvPr/>
        </p:nvSpPr>
        <p:spPr bwMode="auto">
          <a:xfrm>
            <a:off x="845048" y="888967"/>
            <a:ext cx="9846572" cy="956848"/>
          </a:xfrm>
          <a:prstGeom prst="rect">
            <a:avLst/>
          </a:prstGeom>
        </p:spPr>
        <p:txBody>
          <a:bodyPr wrap="none" fromWordArt="1">
            <a:prstTxWarp prst="textPlain">
              <a:avLst>
                <a:gd name="adj" fmla="val 50000"/>
              </a:avLst>
            </a:prstTxWarp>
          </a:bodyPr>
          <a:lstStyle/>
          <a:p>
            <a:pPr algn="ctr" rtl="0">
              <a:buNone/>
            </a:pPr>
            <a:r>
              <a:rPr lang="ru-RU" sz="28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Родительское собрание в старшей группе:</a:t>
            </a:r>
            <a:endParaRPr lang="ru-RU" sz="28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endParaRPr>
          </a:p>
        </p:txBody>
      </p:sp>
      <p:pic>
        <p:nvPicPr>
          <p:cNvPr id="1028" name="Рисунок 14" descr="2+.png"/>
          <p:cNvPicPr>
            <a:picLocks noChangeArrowheads="1"/>
          </p:cNvPicPr>
          <p:nvPr/>
        </p:nvPicPr>
        <p:blipFill>
          <a:blip r:embed="rId2">
            <a:extLst>
              <a:ext uri="{28A0092B-C50C-407E-A947-70E740481C1C}">
                <a14:useLocalDpi xmlns:a14="http://schemas.microsoft.com/office/drawing/2010/main" val="0"/>
              </a:ext>
            </a:extLst>
          </a:blip>
          <a:srcRect t="-267" r="-136" b="-365"/>
          <a:stretch>
            <a:fillRect/>
          </a:stretch>
        </p:blipFill>
        <p:spPr bwMode="auto">
          <a:xfrm>
            <a:off x="6331552" y="3997882"/>
            <a:ext cx="3415886" cy="255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403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529" y="268678"/>
            <a:ext cx="9784080" cy="1508760"/>
          </a:xfrm>
        </p:spPr>
        <p:txBody>
          <a:bodyPr/>
          <a:lstStyle/>
          <a:p>
            <a:r>
              <a:rPr lang="ru-RU" b="1" cap="none" dirty="0" smtClean="0">
                <a:ln w="22225">
                  <a:solidFill>
                    <a:schemeClr val="accent2"/>
                  </a:solidFill>
                  <a:prstDash val="solid"/>
                </a:ln>
                <a:solidFill>
                  <a:schemeClr val="accent2">
                    <a:lumMod val="75000"/>
                  </a:schemeClr>
                </a:solidFill>
              </a:rPr>
              <a:t>     </a:t>
            </a:r>
            <a:r>
              <a:rPr lang="ru-RU" sz="5400" b="1" i="1" cap="none" dirty="0" smtClean="0">
                <a:ln w="22225">
                  <a:solidFill>
                    <a:schemeClr val="accent2"/>
                  </a:solidFill>
                  <a:prstDash val="solid"/>
                </a:ln>
                <a:solidFill>
                  <a:schemeClr val="accent2">
                    <a:lumMod val="75000"/>
                  </a:schemeClr>
                </a:solidFill>
              </a:rPr>
              <a:t>Результаты опроса</a:t>
            </a:r>
            <a:endParaRPr lang="ru-RU" sz="5400" b="1" i="1" cap="none" dirty="0">
              <a:ln w="22225">
                <a:solidFill>
                  <a:schemeClr val="accent2"/>
                </a:solidFill>
                <a:prstDash val="solid"/>
              </a:ln>
              <a:solidFill>
                <a:schemeClr val="accent2">
                  <a:lumMod val="75000"/>
                </a:schemeClr>
              </a:solidFill>
            </a:endParaRPr>
          </a:p>
        </p:txBody>
      </p:sp>
      <p:graphicFrame>
        <p:nvGraphicFramePr>
          <p:cNvPr id="7" name="Объект 6"/>
          <p:cNvGraphicFramePr>
            <a:graphicFrameLocks noGrp="1"/>
          </p:cNvGraphicFramePr>
          <p:nvPr>
            <p:ph sz="half" idx="1"/>
            <p:extLst>
              <p:ext uri="{D42A27DB-BD31-4B8C-83A1-F6EECF244321}">
                <p14:modId xmlns:p14="http://schemas.microsoft.com/office/powerpoint/2010/main" val="588270010"/>
              </p:ext>
            </p:extLst>
          </p:nvPr>
        </p:nvGraphicFramePr>
        <p:xfrm>
          <a:off x="342173" y="1658319"/>
          <a:ext cx="6818043" cy="4970724"/>
        </p:xfrm>
        <a:graphic>
          <a:graphicData uri="http://schemas.openxmlformats.org/drawingml/2006/chart">
            <c:chart xmlns:c="http://schemas.openxmlformats.org/drawingml/2006/chart" xmlns:r="http://schemas.openxmlformats.org/officeDocument/2006/relationships" r:id="rId2"/>
          </a:graphicData>
        </a:graphic>
      </p:graphicFrame>
      <p:pic>
        <p:nvPicPr>
          <p:cNvPr id="9" name="Объект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182156" y="1825384"/>
            <a:ext cx="5284922" cy="4206875"/>
          </a:xfrm>
        </p:spPr>
      </p:pic>
    </p:spTree>
    <p:extLst>
      <p:ext uri="{BB962C8B-B14F-4D97-AF65-F5344CB8AC3E}">
        <p14:creationId xmlns:p14="http://schemas.microsoft.com/office/powerpoint/2010/main" val="787680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8137801" y="1306888"/>
            <a:ext cx="3695238" cy="4939682"/>
          </a:xfrm>
          <a:prstGeom prst="rect">
            <a:avLst/>
          </a:prstGeom>
        </p:spPr>
      </p:pic>
      <p:sp>
        <p:nvSpPr>
          <p:cNvPr id="2" name="Прямоугольник 1"/>
          <p:cNvSpPr/>
          <p:nvPr/>
        </p:nvSpPr>
        <p:spPr>
          <a:xfrm>
            <a:off x="464948" y="356005"/>
            <a:ext cx="11515241" cy="5262979"/>
          </a:xfrm>
          <a:prstGeom prst="rect">
            <a:avLst/>
          </a:prstGeom>
        </p:spPr>
        <p:txBody>
          <a:bodyPr wrap="square">
            <a:spAutoFit/>
          </a:bodyPr>
          <a:lstStyle/>
          <a:p>
            <a:r>
              <a:rPr lang="ru-RU" sz="2800" dirty="0" smtClean="0">
                <a:effectLst>
                  <a:outerShdw blurRad="50800" dist="38100" dir="2700000" algn="tl" rotWithShape="0">
                    <a:prstClr val="black">
                      <a:alpha val="40000"/>
                    </a:prstClr>
                  </a:outerShdw>
                </a:effectLst>
              </a:rPr>
              <a:t>           Проведя </a:t>
            </a:r>
            <a:r>
              <a:rPr lang="ru-RU" sz="2800" dirty="0">
                <a:effectLst>
                  <a:outerShdw blurRad="50800" dist="38100" dir="2700000" algn="tl" rotWithShape="0">
                    <a:prstClr val="black">
                      <a:alpha val="40000"/>
                    </a:prstClr>
                  </a:outerShdw>
                </a:effectLst>
              </a:rPr>
              <a:t>опрос детей, с кем ему хочется дружить, в лидеры вышли в нашей группе </a:t>
            </a:r>
            <a:r>
              <a:rPr lang="ru-RU" sz="2800" dirty="0" smtClean="0">
                <a:effectLst>
                  <a:outerShdw blurRad="50800" dist="38100" dir="2700000" algn="tl" rotWithShape="0">
                    <a:prstClr val="black">
                      <a:alpha val="40000"/>
                    </a:prstClr>
                  </a:outerShdw>
                </a:effectLst>
              </a:rPr>
              <a:t>–Марьяна Красильникова, Егор </a:t>
            </a:r>
            <a:r>
              <a:rPr lang="ru-RU" sz="2800" dirty="0">
                <a:effectLst>
                  <a:outerShdw blurRad="50800" dist="38100" dir="2700000" algn="tl" rotWithShape="0">
                    <a:prstClr val="black">
                      <a:alpha val="40000"/>
                    </a:prstClr>
                  </a:outerShdw>
                </a:effectLst>
              </a:rPr>
              <a:t>К</a:t>
            </a:r>
            <a:r>
              <a:rPr lang="ru-RU" sz="2800" dirty="0" smtClean="0">
                <a:effectLst>
                  <a:outerShdw blurRad="50800" dist="38100" dir="2700000" algn="tl" rotWithShape="0">
                    <a:prstClr val="black">
                      <a:alpha val="40000"/>
                    </a:prstClr>
                  </a:outerShdw>
                </a:effectLst>
              </a:rPr>
              <a:t>раснопольский ,Юра Ощепков. </a:t>
            </a:r>
            <a:r>
              <a:rPr lang="ru-RU" sz="2800" dirty="0">
                <a:effectLst>
                  <a:outerShdw blurRad="50800" dist="38100" dir="2700000" algn="tl" rotWithShape="0">
                    <a:prstClr val="black">
                      <a:alpha val="40000"/>
                    </a:prstClr>
                  </a:outerShdw>
                </a:effectLst>
              </a:rPr>
              <a:t>Почему они хотят с ними дружить: </a:t>
            </a:r>
            <a:endParaRPr lang="ru-RU" sz="2800" dirty="0" smtClean="0">
              <a:effectLst>
                <a:outerShdw blurRad="50800" dist="38100" dir="2700000" algn="tl" rotWithShape="0">
                  <a:prstClr val="black">
                    <a:alpha val="40000"/>
                  </a:prstClr>
                </a:outerShdw>
              </a:effectLst>
            </a:endParaRPr>
          </a:p>
          <a:p>
            <a:r>
              <a:rPr lang="ru-RU" sz="2800" dirty="0" smtClean="0">
                <a:effectLst>
                  <a:outerShdw blurRad="50800" dist="38100" dir="2700000" algn="tl" rotWithShape="0">
                    <a:prstClr val="black">
                      <a:alpha val="40000"/>
                    </a:prstClr>
                  </a:outerShdw>
                </a:effectLst>
              </a:rPr>
              <a:t>назвали </a:t>
            </a:r>
            <a:r>
              <a:rPr lang="ru-RU" sz="2800" dirty="0">
                <a:effectLst>
                  <a:outerShdw blurRad="50800" dist="38100" dir="2700000" algn="tl" rotWithShape="0">
                    <a:prstClr val="black">
                      <a:alpha val="40000"/>
                    </a:prstClr>
                  </a:outerShdw>
                </a:effectLst>
              </a:rPr>
              <a:t>такие качества как </a:t>
            </a:r>
            <a:r>
              <a:rPr lang="ru-RU" sz="2800" dirty="0" smtClean="0">
                <a:effectLst>
                  <a:outerShdw blurRad="50800" dist="38100" dir="2700000" algn="tl" rotWithShape="0">
                    <a:prstClr val="black">
                      <a:alpha val="40000"/>
                    </a:prstClr>
                  </a:outerShdw>
                </a:effectLst>
              </a:rPr>
              <a:t>послушный, умение</a:t>
            </a:r>
          </a:p>
          <a:p>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делиться, не дерётся, не </a:t>
            </a:r>
            <a:r>
              <a:rPr lang="ru-RU" sz="2800" dirty="0" smtClean="0">
                <a:effectLst>
                  <a:outerShdw blurRad="50800" dist="38100" dir="2700000" algn="tl" rotWithShape="0">
                    <a:prstClr val="black">
                      <a:alpha val="40000"/>
                    </a:prstClr>
                  </a:outerShdw>
                </a:effectLst>
              </a:rPr>
              <a:t>кричит, веселый.  </a:t>
            </a:r>
            <a:r>
              <a:rPr lang="ru-RU" sz="2800" dirty="0">
                <a:effectLst>
                  <a:outerShdw blurRad="50800" dist="38100" dir="2700000" algn="tl" rotWithShape="0">
                    <a:prstClr val="black">
                      <a:alpha val="40000"/>
                    </a:prstClr>
                  </a:outerShdw>
                </a:effectLst>
              </a:rPr>
              <a:t>Но </a:t>
            </a:r>
            <a:endParaRPr lang="ru-RU" sz="2800" dirty="0" smtClean="0">
              <a:effectLst>
                <a:outerShdw blurRad="50800" dist="38100" dir="2700000" algn="tl" rotWithShape="0">
                  <a:prstClr val="black">
                    <a:alpha val="40000"/>
                  </a:prstClr>
                </a:outerShdw>
              </a:effectLst>
            </a:endParaRPr>
          </a:p>
          <a:p>
            <a:r>
              <a:rPr lang="ru-RU" sz="2800" dirty="0" smtClean="0">
                <a:effectLst>
                  <a:outerShdw blurRad="50800" dist="38100" dir="2700000" algn="tl" rotWithShape="0">
                    <a:prstClr val="black">
                      <a:alpha val="40000"/>
                    </a:prstClr>
                  </a:outerShdw>
                </a:effectLst>
              </a:rPr>
              <a:t>лидеры </a:t>
            </a:r>
            <a:r>
              <a:rPr lang="ru-RU" sz="2800" dirty="0">
                <a:effectLst>
                  <a:outerShdw blurRad="50800" dist="38100" dir="2700000" algn="tl" rotWithShape="0">
                    <a:prstClr val="black">
                      <a:alpha val="40000"/>
                    </a:prstClr>
                  </a:outerShdw>
                </a:effectLst>
              </a:rPr>
              <a:t>конечно же могут и меняться, если </a:t>
            </a:r>
            <a:endParaRPr lang="ru-RU" sz="2800" dirty="0" smtClean="0">
              <a:effectLst>
                <a:outerShdw blurRad="50800" dist="38100" dir="2700000" algn="tl" rotWithShape="0">
                  <a:prstClr val="black">
                    <a:alpha val="40000"/>
                  </a:prstClr>
                </a:outerShdw>
              </a:effectLst>
            </a:endParaRPr>
          </a:p>
          <a:p>
            <a:r>
              <a:rPr lang="ru-RU" sz="2800" dirty="0" smtClean="0">
                <a:effectLst>
                  <a:outerShdw blurRad="50800" dist="38100" dir="2700000" algn="tl" rotWithShape="0">
                    <a:prstClr val="black">
                      <a:alpha val="40000"/>
                    </a:prstClr>
                  </a:outerShdw>
                </a:effectLst>
              </a:rPr>
              <a:t>провести </a:t>
            </a:r>
            <a:r>
              <a:rPr lang="ru-RU" sz="2800" dirty="0">
                <a:effectLst>
                  <a:outerShdw blurRad="50800" dist="38100" dir="2700000" algn="tl" rotWithShape="0">
                    <a:prstClr val="black">
                      <a:alpha val="40000"/>
                    </a:prstClr>
                  </a:outerShdw>
                </a:effectLst>
              </a:rPr>
              <a:t>например опрос ещё раз, в лидеры </a:t>
            </a:r>
            <a:endParaRPr lang="ru-RU" sz="2800" dirty="0" smtClean="0">
              <a:effectLst>
                <a:outerShdw blurRad="50800" dist="38100" dir="2700000" algn="tl" rotWithShape="0">
                  <a:prstClr val="black">
                    <a:alpha val="40000"/>
                  </a:prstClr>
                </a:outerShdw>
              </a:effectLst>
            </a:endParaRPr>
          </a:p>
          <a:p>
            <a:r>
              <a:rPr lang="ru-RU" sz="2800" dirty="0" smtClean="0">
                <a:effectLst>
                  <a:outerShdw blurRad="50800" dist="38100" dir="2700000" algn="tl" rotWithShape="0">
                    <a:prstClr val="black">
                      <a:alpha val="40000"/>
                    </a:prstClr>
                  </a:outerShdw>
                </a:effectLst>
              </a:rPr>
              <a:t>могут </a:t>
            </a:r>
            <a:r>
              <a:rPr lang="ru-RU" sz="2800" dirty="0">
                <a:effectLst>
                  <a:outerShdw blurRad="50800" dist="38100" dir="2700000" algn="tl" rotWithShape="0">
                    <a:prstClr val="black">
                      <a:alpha val="40000"/>
                    </a:prstClr>
                  </a:outerShdw>
                </a:effectLst>
              </a:rPr>
              <a:t>выйти и другие дети или остаться эти</a:t>
            </a:r>
            <a:r>
              <a:rPr lang="ru-RU" sz="2800" dirty="0" smtClean="0">
                <a:effectLst>
                  <a:outerShdw blurRad="50800" dist="38100" dir="2700000" algn="tl" rotWithShape="0">
                    <a:prstClr val="black">
                      <a:alpha val="40000"/>
                    </a:prstClr>
                  </a:outerShdw>
                </a:effectLst>
              </a:rPr>
              <a:t>,</a:t>
            </a:r>
          </a:p>
          <a:p>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т.е. пока в 5 лет отношения не устойчивые, </a:t>
            </a:r>
            <a:endParaRPr lang="ru-RU" sz="2800" dirty="0" smtClean="0">
              <a:effectLst>
                <a:outerShdw blurRad="50800" dist="38100" dir="2700000" algn="tl" rotWithShape="0">
                  <a:prstClr val="black">
                    <a:alpha val="40000"/>
                  </a:prstClr>
                </a:outerShdw>
              </a:effectLst>
            </a:endParaRPr>
          </a:p>
          <a:p>
            <a:r>
              <a:rPr lang="ru-RU" sz="2800" dirty="0" smtClean="0">
                <a:effectLst>
                  <a:outerShdw blurRad="50800" dist="38100" dir="2700000" algn="tl" rotWithShape="0">
                    <a:prstClr val="black">
                      <a:alpha val="40000"/>
                    </a:prstClr>
                  </a:outerShdw>
                </a:effectLst>
              </a:rPr>
              <a:t>в </a:t>
            </a:r>
            <a:r>
              <a:rPr lang="ru-RU" sz="2800" dirty="0">
                <a:effectLst>
                  <a:outerShdw blurRad="50800" dist="38100" dir="2700000" algn="tl" rotWithShape="0">
                    <a:prstClr val="black">
                      <a:alpha val="40000"/>
                    </a:prstClr>
                  </a:outerShdw>
                </a:effectLst>
              </a:rPr>
              <a:t>зависимости от обстоятельств.  Но к 7 годам </a:t>
            </a:r>
            <a:endParaRPr lang="ru-RU" sz="2800" dirty="0" smtClean="0">
              <a:effectLst>
                <a:outerShdw blurRad="50800" dist="38100" dir="2700000" algn="tl" rotWithShape="0">
                  <a:prstClr val="black">
                    <a:alpha val="40000"/>
                  </a:prstClr>
                </a:outerShdw>
              </a:effectLst>
            </a:endParaRPr>
          </a:p>
          <a:p>
            <a:r>
              <a:rPr lang="ru-RU" sz="2800" dirty="0" smtClean="0">
                <a:effectLst>
                  <a:outerShdw blurRad="50800" dist="38100" dir="2700000" algn="tl" rotWithShape="0">
                    <a:prstClr val="black">
                      <a:alpha val="40000"/>
                    </a:prstClr>
                  </a:outerShdw>
                </a:effectLst>
              </a:rPr>
              <a:t>возникают </a:t>
            </a:r>
            <a:r>
              <a:rPr lang="ru-RU" sz="2800" dirty="0">
                <a:effectLst>
                  <a:outerShdw blurRad="50800" dist="38100" dir="2700000" algn="tl" rotWithShape="0">
                    <a:prstClr val="black">
                      <a:alpha val="40000"/>
                    </a:prstClr>
                  </a:outerShdw>
                </a:effectLst>
              </a:rPr>
              <a:t>более устойчивые </a:t>
            </a:r>
            <a:r>
              <a:rPr lang="ru-RU" sz="2800" dirty="0" smtClean="0">
                <a:effectLst>
                  <a:outerShdw blurRad="50800" dist="38100" dir="2700000" algn="tl" rotWithShape="0">
                    <a:prstClr val="black">
                      <a:alpha val="40000"/>
                    </a:prstClr>
                  </a:outerShdw>
                </a:effectLst>
              </a:rPr>
              <a:t>избирательные</a:t>
            </a:r>
          </a:p>
          <a:p>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отношения, появляются первые ростки дружбы</a:t>
            </a:r>
            <a:r>
              <a:rPr lang="ru-RU" sz="2800" dirty="0"/>
              <a:t>. </a:t>
            </a:r>
          </a:p>
        </p:txBody>
      </p:sp>
    </p:spTree>
    <p:extLst>
      <p:ext uri="{BB962C8B-B14F-4D97-AF65-F5344CB8AC3E}">
        <p14:creationId xmlns:p14="http://schemas.microsoft.com/office/powerpoint/2010/main" val="1152682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3487" y="502920"/>
            <a:ext cx="10613512" cy="1508760"/>
          </a:xfrm>
        </p:spPr>
        <p:txBody>
          <a:bodyPr>
            <a:normAutofit fontScale="90000"/>
          </a:bodyPr>
          <a:lstStyle/>
          <a:p>
            <a:pPr algn="ctr"/>
            <a:r>
              <a:rPr lang="ru-RU" sz="4900" i="1" cap="none" dirty="0" smtClean="0">
                <a:ln w="0"/>
                <a:solidFill>
                  <a:schemeClr val="accent1"/>
                </a:solidFill>
                <a:effectLst>
                  <a:outerShdw blurRad="38100" dist="25400" dir="5400000" algn="ctr" rotWithShape="0">
                    <a:srgbClr val="6E747A">
                      <a:alpha val="43000"/>
                    </a:srgbClr>
                  </a:outerShdw>
                </a:effectLst>
              </a:rPr>
              <a:t>      Тест</a:t>
            </a:r>
            <a:r>
              <a:rPr lang="ru-RU" sz="4900" b="1" i="1" cap="none" dirty="0" smtClean="0">
                <a:ln w="22225">
                  <a:solidFill>
                    <a:schemeClr val="accent2"/>
                  </a:solidFill>
                  <a:prstDash val="solid"/>
                </a:ln>
                <a:solidFill>
                  <a:schemeClr val="accent2">
                    <a:lumMod val="75000"/>
                  </a:schemeClr>
                </a:solidFill>
              </a:rPr>
              <a:t> </a:t>
            </a:r>
            <a:r>
              <a:rPr lang="ru-RU" sz="4900" b="1" i="1" cap="none" dirty="0">
                <a:ln w="22225">
                  <a:solidFill>
                    <a:schemeClr val="accent2"/>
                  </a:solidFill>
                  <a:prstDash val="solid"/>
                </a:ln>
                <a:solidFill>
                  <a:schemeClr val="accent2">
                    <a:lumMod val="75000"/>
                  </a:schemeClr>
                </a:solidFill>
              </a:rPr>
              <a:t>« Выявление уровня </a:t>
            </a:r>
            <a:r>
              <a:rPr lang="ru-RU" sz="4900" b="1" i="1" cap="none" dirty="0" smtClean="0">
                <a:ln w="22225">
                  <a:solidFill>
                    <a:schemeClr val="accent2"/>
                  </a:solidFill>
                  <a:prstDash val="solid"/>
                </a:ln>
                <a:solidFill>
                  <a:schemeClr val="accent2">
                    <a:lumMod val="75000"/>
                  </a:schemeClr>
                </a:solidFill>
              </a:rPr>
              <a:t>          коммуникативных </a:t>
            </a:r>
            <a:r>
              <a:rPr lang="ru-RU" sz="4900" b="1" i="1" cap="none" dirty="0">
                <a:ln w="22225">
                  <a:solidFill>
                    <a:schemeClr val="accent2"/>
                  </a:solidFill>
                  <a:prstDash val="solid"/>
                </a:ln>
                <a:solidFill>
                  <a:schemeClr val="accent2">
                    <a:lumMod val="75000"/>
                  </a:schemeClr>
                </a:solidFill>
              </a:rPr>
              <a:t>навыков детей»</a:t>
            </a:r>
            <a:br>
              <a:rPr lang="ru-RU" sz="4900" b="1" i="1" cap="none" dirty="0">
                <a:ln w="22225">
                  <a:solidFill>
                    <a:schemeClr val="accent2"/>
                  </a:solidFill>
                  <a:prstDash val="solid"/>
                </a:ln>
                <a:solidFill>
                  <a:schemeClr val="accent2">
                    <a:lumMod val="75000"/>
                  </a:schemeClr>
                </a:solidFill>
              </a:rPr>
            </a:br>
            <a:r>
              <a:rPr lang="ru-RU" sz="4900" b="1" i="1" cap="none" dirty="0" smtClean="0">
                <a:ln w="22225">
                  <a:solidFill>
                    <a:schemeClr val="accent2"/>
                  </a:solidFill>
                  <a:prstDash val="solid"/>
                </a:ln>
                <a:solidFill>
                  <a:schemeClr val="accent2">
                    <a:lumMod val="75000"/>
                  </a:schemeClr>
                </a:solidFill>
              </a:rPr>
              <a:t>   </a:t>
            </a:r>
            <a:endParaRPr lang="ru-RU" sz="4900" i="1" dirty="0">
              <a:solidFill>
                <a:schemeClr val="accent2">
                  <a:lumMod val="75000"/>
                </a:schemeClr>
              </a:solidFill>
            </a:endParaRPr>
          </a:p>
        </p:txBody>
      </p:sp>
      <p:sp>
        <p:nvSpPr>
          <p:cNvPr id="3" name="Объект 2"/>
          <p:cNvSpPr>
            <a:spLocks noGrp="1"/>
          </p:cNvSpPr>
          <p:nvPr>
            <p:ph idx="1"/>
          </p:nvPr>
        </p:nvSpPr>
        <p:spPr>
          <a:xfrm>
            <a:off x="-1041" y="1803042"/>
            <a:ext cx="12192000" cy="5054958"/>
          </a:xfrm>
        </p:spPr>
        <p:txBody>
          <a:bodyPr>
            <a:normAutofit fontScale="92500" lnSpcReduction="10000"/>
          </a:bodyPr>
          <a:lstStyle/>
          <a:p>
            <a:pPr marL="0" indent="0">
              <a:buNone/>
            </a:pPr>
            <a:r>
              <a:rPr lang="ru-RU" b="1" dirty="0">
                <a:solidFill>
                  <a:srgbClr val="FFFF00"/>
                </a:solidFill>
                <a:effectLst>
                  <a:outerShdw blurRad="50800" dist="38100" dir="2700000" algn="tl" rotWithShape="0">
                    <a:prstClr val="black">
                      <a:alpha val="40000"/>
                    </a:prstClr>
                  </a:outerShdw>
                </a:effectLst>
              </a:rPr>
              <a:t>1.Как часто ваш ребёнок применяет слова вежливости в общении с друзьями?</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Всегда</a:t>
            </a:r>
          </a:p>
          <a:p>
            <a:pPr marL="0" indent="0">
              <a:buNone/>
            </a:pPr>
            <a:r>
              <a:rPr lang="ru-RU" dirty="0">
                <a:effectLst>
                  <a:outerShdw blurRad="50800" dist="38100" dir="2700000" algn="tl" rotWithShape="0">
                    <a:prstClr val="black">
                      <a:alpha val="40000"/>
                    </a:prstClr>
                  </a:outerShdw>
                </a:effectLst>
              </a:rPr>
              <a:t>Б) Никогда</a:t>
            </a:r>
          </a:p>
          <a:p>
            <a:pPr marL="0" indent="0">
              <a:buNone/>
            </a:pPr>
            <a:r>
              <a:rPr lang="ru-RU" dirty="0">
                <a:effectLst>
                  <a:outerShdw blurRad="50800" dist="38100" dir="2700000" algn="tl" rotWithShape="0">
                    <a:prstClr val="black">
                      <a:alpha val="40000"/>
                    </a:prstClr>
                  </a:outerShdw>
                </a:effectLst>
              </a:rPr>
              <a:t>В) В зависимости от настроения</a:t>
            </a:r>
          </a:p>
          <a:p>
            <a:pPr marL="0" indent="0">
              <a:buNone/>
            </a:pPr>
            <a:r>
              <a:rPr lang="ru-RU" b="1" dirty="0">
                <a:solidFill>
                  <a:srgbClr val="FFFF00"/>
                </a:solidFill>
                <a:effectLst>
                  <a:outerShdw blurRad="50800" dist="38100" dir="2700000" algn="tl" rotWithShape="0">
                    <a:prstClr val="black">
                      <a:alpha val="40000"/>
                    </a:prstClr>
                  </a:outerShdw>
                </a:effectLst>
              </a:rPr>
              <a:t>2.Как ваш ребёнок устанавливает контакт со сверстниками?</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Легко, ему нравится заводить новых друзей</a:t>
            </a:r>
          </a:p>
          <a:p>
            <a:pPr marL="0" indent="0">
              <a:buNone/>
            </a:pPr>
            <a:r>
              <a:rPr lang="ru-RU" dirty="0">
                <a:effectLst>
                  <a:outerShdw blurRad="50800" dist="38100" dir="2700000" algn="tl" rotWithShape="0">
                    <a:prstClr val="black">
                      <a:alpha val="40000"/>
                    </a:prstClr>
                  </a:outerShdw>
                </a:effectLst>
              </a:rPr>
              <a:t>Б) Ему необходимо время, чтобы привыкнуть к новому коллективу</a:t>
            </a:r>
          </a:p>
          <a:p>
            <a:pPr marL="0" indent="0">
              <a:buNone/>
            </a:pPr>
            <a:r>
              <a:rPr lang="ru-RU" dirty="0">
                <a:effectLst>
                  <a:outerShdw blurRad="50800" dist="38100" dir="2700000" algn="tl" rotWithShape="0">
                    <a:prstClr val="black">
                      <a:alpha val="40000"/>
                    </a:prstClr>
                  </a:outerShdw>
                </a:effectLst>
              </a:rPr>
              <a:t>В) Он не любит общение со сверстниками, потому что сам никогда не выходит на контакт</a:t>
            </a:r>
          </a:p>
          <a:p>
            <a:pPr marL="0" indent="0">
              <a:buNone/>
            </a:pPr>
            <a:r>
              <a:rPr lang="ru-RU" b="1" dirty="0" smtClean="0">
                <a:solidFill>
                  <a:srgbClr val="FFFF00"/>
                </a:solidFill>
                <a:effectLst>
                  <a:outerShdw blurRad="50800" dist="38100" dir="2700000" algn="tl" rotWithShape="0">
                    <a:prstClr val="black">
                      <a:alpha val="40000"/>
                    </a:prstClr>
                  </a:outerShdw>
                </a:effectLst>
              </a:rPr>
              <a:t>3.Как </a:t>
            </a:r>
            <a:r>
              <a:rPr lang="ru-RU" b="1" dirty="0">
                <a:solidFill>
                  <a:srgbClr val="FFFF00"/>
                </a:solidFill>
                <a:effectLst>
                  <a:outerShdw blurRad="50800" dist="38100" dir="2700000" algn="tl" rotWithShape="0">
                    <a:prstClr val="black">
                      <a:alpha val="40000"/>
                    </a:prstClr>
                  </a:outerShdw>
                </a:effectLst>
              </a:rPr>
              <a:t>ваш ребёнок ведёт себя в разговоре со сверстниками?</a:t>
            </a:r>
            <a:r>
              <a:rPr lang="ru-RU" b="1" dirty="0">
                <a:effectLst>
                  <a:outerShdw blurRad="50800" dist="38100" dir="2700000" algn="tl" rotWithShape="0">
                    <a:prstClr val="black">
                      <a:alpha val="40000"/>
                    </a:prstClr>
                  </a:outerShdw>
                </a:effectLst>
              </a:rPr>
              <a:t> </a:t>
            </a:r>
            <a:endParaRPr lang="ru-RU" dirty="0">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Может внимательно выслушать собеседника</a:t>
            </a:r>
          </a:p>
          <a:p>
            <a:pPr marL="0" indent="0">
              <a:buNone/>
            </a:pPr>
            <a:r>
              <a:rPr lang="ru-RU" dirty="0">
                <a:effectLst>
                  <a:outerShdw blurRad="50800" dist="38100" dir="2700000" algn="tl" rotWithShape="0">
                    <a:prstClr val="black">
                      <a:alpha val="40000"/>
                    </a:prstClr>
                  </a:outerShdw>
                </a:effectLst>
              </a:rPr>
              <a:t>Б) Старается быстрее закончить разговор</a:t>
            </a:r>
          </a:p>
          <a:p>
            <a:pPr marL="0" indent="0">
              <a:buNone/>
            </a:pPr>
            <a:r>
              <a:rPr lang="ru-RU" dirty="0">
                <a:effectLst>
                  <a:outerShdw blurRad="50800" dist="38100" dir="2700000" algn="tl" rotWithShape="0">
                    <a:prstClr val="black">
                      <a:alpha val="40000"/>
                    </a:prstClr>
                  </a:outerShdw>
                </a:effectLst>
              </a:rPr>
              <a:t>В) Много говорит, постоянно перебивает, своего собеседника</a:t>
            </a:r>
          </a:p>
          <a:p>
            <a:pPr marL="0" indent="0">
              <a:buNone/>
            </a:pPr>
            <a:endParaRPr lang="ru-RU" dirty="0">
              <a:effectLst>
                <a:outerShdw blurRad="50800" dist="38100" dir="2700000" algn="tl" rotWithShape="0">
                  <a:prstClr val="black">
                    <a:alpha val="40000"/>
                  </a:prstClr>
                </a:outerShdw>
              </a:effectLst>
            </a:endParaRPr>
          </a:p>
        </p:txBody>
      </p:sp>
      <p:pic>
        <p:nvPicPr>
          <p:cNvPr id="4" name="Рисунок 3" descr="1573743_figuras8004ac.png"/>
          <p:cNvPicPr/>
          <p:nvPr/>
        </p:nvPicPr>
        <p:blipFill>
          <a:blip r:embed="rId2" cstate="print"/>
          <a:stretch>
            <a:fillRect/>
          </a:stretch>
        </p:blipFill>
        <p:spPr>
          <a:xfrm>
            <a:off x="10417404" y="176172"/>
            <a:ext cx="1583690" cy="1626870"/>
          </a:xfrm>
          <a:prstGeom prst="rect">
            <a:avLst/>
          </a:prstGeom>
        </p:spPr>
      </p:pic>
    </p:spTree>
    <p:extLst>
      <p:ext uri="{BB962C8B-B14F-4D97-AF65-F5344CB8AC3E}">
        <p14:creationId xmlns:p14="http://schemas.microsoft.com/office/powerpoint/2010/main" val="2071151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725061" y="1275661"/>
            <a:ext cx="4117125" cy="5507185"/>
          </a:xfrm>
          <a:prstGeom prst="rect">
            <a:avLst/>
          </a:prstGeom>
        </p:spPr>
      </p:pic>
      <p:sp>
        <p:nvSpPr>
          <p:cNvPr id="2" name="Заголовок 1"/>
          <p:cNvSpPr>
            <a:spLocks noGrp="1"/>
          </p:cNvSpPr>
          <p:nvPr>
            <p:ph type="title"/>
          </p:nvPr>
        </p:nvSpPr>
        <p:spPr>
          <a:xfrm>
            <a:off x="1190040" y="0"/>
            <a:ext cx="9784080" cy="1508760"/>
          </a:xfrm>
        </p:spPr>
        <p:txBody>
          <a:bodyPr/>
          <a:lstStyle/>
          <a:p>
            <a:r>
              <a:rPr lang="ru-RU" b="1" i="1" u="sng" dirty="0"/>
              <a:t> </a:t>
            </a:r>
            <a:r>
              <a:rPr lang="ru-RU" i="1" cap="none" dirty="0">
                <a:ln w="0"/>
                <a:solidFill>
                  <a:schemeClr val="accent1"/>
                </a:solidFill>
                <a:effectLst>
                  <a:outerShdw blurRad="38100" dist="25400" dir="5400000" algn="ctr" rotWithShape="0">
                    <a:srgbClr val="6E747A">
                      <a:alpha val="43000"/>
                    </a:srgbClr>
                  </a:outerShdw>
                </a:effectLst>
              </a:rPr>
              <a:t>Тест</a:t>
            </a:r>
            <a:r>
              <a:rPr lang="ru-RU" b="1" i="1" cap="none" dirty="0">
                <a:ln w="22225">
                  <a:solidFill>
                    <a:schemeClr val="accent2"/>
                  </a:solidFill>
                  <a:prstDash val="solid"/>
                </a:ln>
                <a:solidFill>
                  <a:schemeClr val="accent2">
                    <a:lumMod val="75000"/>
                  </a:schemeClr>
                </a:solidFill>
              </a:rPr>
              <a:t> « Выявление уровня коммуникативных навыков детей</a:t>
            </a:r>
            <a:endParaRPr lang="ru-RU" dirty="0"/>
          </a:p>
        </p:txBody>
      </p:sp>
      <p:sp>
        <p:nvSpPr>
          <p:cNvPr id="3" name="Объект 2"/>
          <p:cNvSpPr>
            <a:spLocks noGrp="1"/>
          </p:cNvSpPr>
          <p:nvPr>
            <p:ph idx="1"/>
          </p:nvPr>
        </p:nvSpPr>
        <p:spPr>
          <a:xfrm>
            <a:off x="180305" y="1200508"/>
            <a:ext cx="12011695" cy="5657492"/>
          </a:xfrm>
        </p:spPr>
        <p:txBody>
          <a:bodyPr>
            <a:normAutofit fontScale="85000" lnSpcReduction="20000"/>
          </a:bodyPr>
          <a:lstStyle/>
          <a:p>
            <a:pPr marL="0" indent="0">
              <a:lnSpc>
                <a:spcPct val="120000"/>
              </a:lnSpc>
              <a:buNone/>
            </a:pPr>
            <a:r>
              <a:rPr lang="ru-RU" b="1" dirty="0">
                <a:solidFill>
                  <a:srgbClr val="FFFF00"/>
                </a:solidFill>
                <a:effectLst>
                  <a:outerShdw blurRad="50800" dist="38100" dir="2700000" algn="tl" rotWithShape="0">
                    <a:prstClr val="black">
                      <a:alpha val="40000"/>
                    </a:prstClr>
                  </a:outerShdw>
                </a:effectLst>
              </a:rPr>
              <a:t>4.Как ребёнок ведёт себя по отношению к сверстнику, </a:t>
            </a:r>
            <a:endParaRPr lang="ru-RU" b="1" dirty="0" smtClean="0">
              <a:solidFill>
                <a:srgbClr val="FFFF00"/>
              </a:solidFill>
              <a:effectLst>
                <a:outerShdw blurRad="50800" dist="38100" dir="2700000" algn="tl" rotWithShape="0">
                  <a:prstClr val="black">
                    <a:alpha val="40000"/>
                  </a:prstClr>
                </a:outerShdw>
              </a:effectLst>
            </a:endParaRPr>
          </a:p>
          <a:p>
            <a:pPr marL="0" indent="0">
              <a:lnSpc>
                <a:spcPct val="120000"/>
              </a:lnSpc>
              <a:buNone/>
            </a:pPr>
            <a:r>
              <a:rPr lang="ru-RU" b="1" dirty="0" smtClean="0">
                <a:solidFill>
                  <a:srgbClr val="FFFF00"/>
                </a:solidFill>
                <a:effectLst>
                  <a:outerShdw blurRad="50800" dist="38100" dir="2700000" algn="tl" rotWithShape="0">
                    <a:prstClr val="black">
                      <a:alpha val="40000"/>
                    </a:prstClr>
                  </a:outerShdw>
                </a:effectLst>
              </a:rPr>
              <a:t>когда </a:t>
            </a:r>
            <a:r>
              <a:rPr lang="ru-RU" b="1" dirty="0">
                <a:solidFill>
                  <a:srgbClr val="FFFF00"/>
                </a:solidFill>
                <a:effectLst>
                  <a:outerShdw blurRad="50800" dist="38100" dir="2700000" algn="tl" rotWithShape="0">
                    <a:prstClr val="black">
                      <a:alpha val="40000"/>
                    </a:prstClr>
                  </a:outerShdw>
                </a:effectLst>
              </a:rPr>
              <a:t>тот чем-то расстроен?</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Старается помочь, успокоить, развеселить</a:t>
            </a:r>
          </a:p>
          <a:p>
            <a:pPr marL="0" indent="0">
              <a:buNone/>
            </a:pPr>
            <a:r>
              <a:rPr lang="ru-RU" dirty="0" smtClean="0">
                <a:effectLst>
                  <a:outerShdw blurRad="50800" dist="38100" dir="2700000" algn="tl" rotWithShape="0">
                    <a:prstClr val="black">
                      <a:alpha val="40000"/>
                    </a:prstClr>
                  </a:outerShdw>
                </a:effectLst>
              </a:rPr>
              <a:t>Б) Не обращает на него внимание</a:t>
            </a:r>
          </a:p>
          <a:p>
            <a:pPr marL="0" indent="0">
              <a:buNone/>
            </a:pPr>
            <a:r>
              <a:rPr lang="ru-RU" dirty="0" smtClean="0">
                <a:effectLst>
                  <a:outerShdw blurRad="50800" dist="38100" dir="2700000" algn="tl" rotWithShape="0">
                    <a:prstClr val="black">
                      <a:alpha val="40000"/>
                    </a:prstClr>
                  </a:outerShdw>
                </a:effectLst>
              </a:rPr>
              <a:t>В</a:t>
            </a:r>
            <a:r>
              <a:rPr lang="ru-RU" dirty="0">
                <a:effectLst>
                  <a:outerShdw blurRad="50800" dist="38100" dir="2700000" algn="tl" rotWithShape="0">
                    <a:prstClr val="black">
                      <a:alpha val="40000"/>
                    </a:prstClr>
                  </a:outerShdw>
                </a:effectLst>
              </a:rPr>
              <a:t>) Раздражается, когда кто-то расстроен</a:t>
            </a:r>
          </a:p>
          <a:p>
            <a:pPr marL="0" indent="0">
              <a:buNone/>
            </a:pPr>
            <a:r>
              <a:rPr lang="ru-RU" b="1" dirty="0">
                <a:solidFill>
                  <a:srgbClr val="FFFF00"/>
                </a:solidFill>
                <a:effectLst>
                  <a:outerShdw blurRad="50800" dist="38100" dir="2700000" algn="tl" rotWithShape="0">
                    <a:prstClr val="black">
                      <a:alpha val="40000"/>
                    </a:prstClr>
                  </a:outerShdw>
                </a:effectLst>
              </a:rPr>
              <a:t>5.Как ведёт себя ваш ребёнок, когда друг </a:t>
            </a:r>
            <a:r>
              <a:rPr lang="ru-RU" b="1" dirty="0" smtClean="0">
                <a:solidFill>
                  <a:srgbClr val="FFFF00"/>
                </a:solidFill>
                <a:effectLst>
                  <a:outerShdw blurRad="50800" dist="38100" dir="2700000" algn="tl" rotWithShape="0">
                    <a:prstClr val="black">
                      <a:alpha val="40000"/>
                    </a:prstClr>
                  </a:outerShdw>
                </a:effectLst>
              </a:rPr>
              <a:t>делится</a:t>
            </a:r>
          </a:p>
          <a:p>
            <a:pPr marL="0" indent="0">
              <a:buNone/>
            </a:pPr>
            <a:r>
              <a:rPr lang="ru-RU" b="1" dirty="0" smtClean="0">
                <a:solidFill>
                  <a:srgbClr val="FFFF00"/>
                </a:solidFill>
                <a:effectLst>
                  <a:outerShdw blurRad="50800" dist="38100" dir="2700000" algn="tl" rotWithShape="0">
                    <a:prstClr val="black">
                      <a:alpha val="40000"/>
                    </a:prstClr>
                  </a:outerShdw>
                </a:effectLst>
              </a:rPr>
              <a:t> </a:t>
            </a:r>
            <a:r>
              <a:rPr lang="ru-RU" b="1" dirty="0">
                <a:solidFill>
                  <a:srgbClr val="FFFF00"/>
                </a:solidFill>
                <a:effectLst>
                  <a:outerShdw blurRad="50800" dist="38100" dir="2700000" algn="tl" rotWithShape="0">
                    <a:prstClr val="black">
                      <a:alpha val="40000"/>
                    </a:prstClr>
                  </a:outerShdw>
                </a:effectLst>
              </a:rPr>
              <a:t>с ним чем-то радостным?</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Искренне радуется вместе с ним</a:t>
            </a:r>
          </a:p>
          <a:p>
            <a:pPr marL="0" indent="0">
              <a:buNone/>
            </a:pPr>
            <a:r>
              <a:rPr lang="ru-RU" dirty="0">
                <a:effectLst>
                  <a:outerShdw blurRad="50800" dist="38100" dir="2700000" algn="tl" rotWithShape="0">
                    <a:prstClr val="black">
                      <a:alpha val="40000"/>
                    </a:prstClr>
                  </a:outerShdw>
                </a:effectLst>
              </a:rPr>
              <a:t>Б) Ему безразлична радость другого ребёнка</a:t>
            </a:r>
          </a:p>
          <a:p>
            <a:pPr marL="0" indent="0">
              <a:buNone/>
            </a:pPr>
            <a:r>
              <a:rPr lang="ru-RU" dirty="0">
                <a:effectLst>
                  <a:outerShdw blurRad="50800" dist="38100" dir="2700000" algn="tl" rotWithShape="0">
                    <a:prstClr val="black">
                      <a:alpha val="40000"/>
                    </a:prstClr>
                  </a:outerShdw>
                </a:effectLst>
              </a:rPr>
              <a:t>В) Вызывает зависть, </a:t>
            </a:r>
            <a:r>
              <a:rPr lang="ru-RU" dirty="0" smtClean="0">
                <a:effectLst>
                  <a:outerShdw blurRad="50800" dist="38100" dir="2700000" algn="tl" rotWithShape="0">
                    <a:prstClr val="black">
                      <a:alpha val="40000"/>
                    </a:prstClr>
                  </a:outerShdw>
                </a:effectLst>
              </a:rPr>
              <a:t>раздражается</a:t>
            </a:r>
          </a:p>
          <a:p>
            <a:pPr marL="0" indent="0">
              <a:buNone/>
            </a:pPr>
            <a:r>
              <a:rPr lang="ru-RU" b="1" dirty="0">
                <a:solidFill>
                  <a:srgbClr val="FFFF00"/>
                </a:solidFill>
                <a:effectLst>
                  <a:outerShdw blurRad="50800" dist="38100" dir="2700000" algn="tl" rotWithShape="0">
                    <a:prstClr val="black">
                      <a:alpha val="40000"/>
                    </a:prstClr>
                  </a:outerShdw>
                </a:effectLst>
              </a:rPr>
              <a:t>6.Когда ваш  ребёнок чем-то опечален, или наоборот чему-то рад, </a:t>
            </a:r>
          </a:p>
          <a:p>
            <a:pPr marL="0" indent="0">
              <a:buNone/>
            </a:pPr>
            <a:r>
              <a:rPr lang="ru-RU" b="1" dirty="0">
                <a:solidFill>
                  <a:srgbClr val="FFFF00"/>
                </a:solidFill>
                <a:effectLst>
                  <a:outerShdw blurRad="50800" dist="38100" dir="2700000" algn="tl" rotWithShape="0">
                    <a:prstClr val="black">
                      <a:alpha val="40000"/>
                    </a:prstClr>
                  </a:outerShdw>
                </a:effectLst>
              </a:rPr>
              <a:t>делится ли он своими переживаниями с другом?</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Да, всегда</a:t>
            </a:r>
          </a:p>
          <a:p>
            <a:pPr marL="0" indent="0">
              <a:buNone/>
            </a:pPr>
            <a:r>
              <a:rPr lang="ru-RU" dirty="0">
                <a:effectLst>
                  <a:outerShdw blurRad="50800" dist="38100" dir="2700000" algn="tl" rotWithShape="0">
                    <a:prstClr val="black">
                      <a:alpha val="40000"/>
                    </a:prstClr>
                  </a:outerShdw>
                </a:effectLst>
              </a:rPr>
              <a:t>Б) Иногда</a:t>
            </a:r>
          </a:p>
          <a:p>
            <a:pPr marL="0" indent="0">
              <a:buNone/>
            </a:pPr>
            <a:endParaRPr lang="ru-RU" dirty="0">
              <a:effectLst>
                <a:outerShdw blurRad="50800" dist="38100" dir="2700000" algn="tl" rotWithShape="0">
                  <a:prstClr val="black">
                    <a:alpha val="40000"/>
                  </a:prstClr>
                </a:outerShdw>
              </a:effectLst>
            </a:endParaRPr>
          </a:p>
          <a:p>
            <a:pPr marL="0" indent="0">
              <a:buNone/>
            </a:pPr>
            <a:endParaRPr lang="ru-RU" dirty="0"/>
          </a:p>
        </p:txBody>
      </p:sp>
    </p:spTree>
    <p:extLst>
      <p:ext uri="{BB962C8B-B14F-4D97-AF65-F5344CB8AC3E}">
        <p14:creationId xmlns:p14="http://schemas.microsoft.com/office/powerpoint/2010/main" val="3639264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295748" y="1892233"/>
            <a:ext cx="3577699" cy="4782560"/>
          </a:xfrm>
          <a:prstGeom prst="rect">
            <a:avLst/>
          </a:prstGeom>
        </p:spPr>
      </p:pic>
      <p:sp>
        <p:nvSpPr>
          <p:cNvPr id="2" name="Заголовок 1"/>
          <p:cNvSpPr>
            <a:spLocks noGrp="1"/>
          </p:cNvSpPr>
          <p:nvPr>
            <p:ph type="title"/>
          </p:nvPr>
        </p:nvSpPr>
        <p:spPr/>
        <p:txBody>
          <a:bodyPr/>
          <a:lstStyle/>
          <a:p>
            <a:r>
              <a:rPr lang="ru-RU" i="1" cap="none" dirty="0">
                <a:ln w="0"/>
                <a:solidFill>
                  <a:schemeClr val="accent1"/>
                </a:solidFill>
                <a:effectLst>
                  <a:outerShdw blurRad="38100" dist="25400" dir="5400000" algn="ctr" rotWithShape="0">
                    <a:srgbClr val="6E747A">
                      <a:alpha val="43000"/>
                    </a:srgbClr>
                  </a:outerShdw>
                </a:effectLst>
              </a:rPr>
              <a:t>Тест</a:t>
            </a:r>
            <a:r>
              <a:rPr lang="ru-RU" b="1" i="1" cap="none" dirty="0">
                <a:ln w="22225">
                  <a:solidFill>
                    <a:schemeClr val="accent2"/>
                  </a:solidFill>
                  <a:prstDash val="solid"/>
                </a:ln>
                <a:solidFill>
                  <a:schemeClr val="accent2">
                    <a:lumMod val="75000"/>
                  </a:schemeClr>
                </a:solidFill>
              </a:rPr>
              <a:t> « Выявление уровня коммуникативных навыков детей</a:t>
            </a:r>
            <a:endParaRPr lang="ru-RU" dirty="0"/>
          </a:p>
        </p:txBody>
      </p:sp>
      <p:sp>
        <p:nvSpPr>
          <p:cNvPr id="3" name="Объект 2"/>
          <p:cNvSpPr>
            <a:spLocks noGrp="1"/>
          </p:cNvSpPr>
          <p:nvPr>
            <p:ph idx="1"/>
          </p:nvPr>
        </p:nvSpPr>
        <p:spPr>
          <a:xfrm>
            <a:off x="0" y="1792936"/>
            <a:ext cx="12192000" cy="5065064"/>
          </a:xfrm>
        </p:spPr>
        <p:txBody>
          <a:bodyPr>
            <a:normAutofit/>
          </a:bodyPr>
          <a:lstStyle/>
          <a:p>
            <a:pPr marL="0" indent="0">
              <a:buNone/>
            </a:pPr>
            <a:r>
              <a:rPr lang="ru-RU" dirty="0">
                <a:effectLst>
                  <a:outerShdw blurRad="50800" dist="38100" dir="2700000" algn="tl" rotWithShape="0">
                    <a:prstClr val="black">
                      <a:alpha val="40000"/>
                    </a:prstClr>
                  </a:outerShdw>
                </a:effectLst>
              </a:rPr>
              <a:t>В) Никогда</a:t>
            </a:r>
          </a:p>
          <a:p>
            <a:pPr marL="0" indent="0">
              <a:buNone/>
            </a:pPr>
            <a:r>
              <a:rPr lang="ru-RU" b="1" dirty="0">
                <a:solidFill>
                  <a:srgbClr val="FFFF00"/>
                </a:solidFill>
                <a:effectLst>
                  <a:outerShdw blurRad="50800" dist="38100" dir="2700000" algn="tl" rotWithShape="0">
                    <a:prstClr val="black">
                      <a:alpha val="40000"/>
                    </a:prstClr>
                  </a:outerShdw>
                </a:effectLst>
              </a:rPr>
              <a:t>7.Может ли ваш ребёнок выражать своё настроение </a:t>
            </a:r>
            <a:endParaRPr lang="ru-RU" b="1" dirty="0" smtClean="0">
              <a:solidFill>
                <a:srgbClr val="FFFF00"/>
              </a:solidFill>
              <a:effectLst>
                <a:outerShdw blurRad="50800" dist="38100" dir="2700000" algn="tl" rotWithShape="0">
                  <a:prstClr val="black">
                    <a:alpha val="40000"/>
                  </a:prstClr>
                </a:outerShdw>
              </a:effectLst>
            </a:endParaRPr>
          </a:p>
          <a:p>
            <a:pPr marL="0" indent="0">
              <a:buNone/>
            </a:pPr>
            <a:r>
              <a:rPr lang="ru-RU" b="1" dirty="0" smtClean="0">
                <a:solidFill>
                  <a:srgbClr val="FFFF00"/>
                </a:solidFill>
                <a:effectLst>
                  <a:outerShdw blurRad="50800" dist="38100" dir="2700000" algn="tl" rotWithShape="0">
                    <a:prstClr val="black">
                      <a:alpha val="40000"/>
                    </a:prstClr>
                  </a:outerShdw>
                </a:effectLst>
              </a:rPr>
              <a:t>словами </a:t>
            </a:r>
            <a:r>
              <a:rPr lang="ru-RU" b="1" dirty="0">
                <a:solidFill>
                  <a:srgbClr val="FFFF00"/>
                </a:solidFill>
                <a:effectLst>
                  <a:outerShdw blurRad="50800" dist="38100" dir="2700000" algn="tl" rotWithShape="0">
                    <a:prstClr val="black">
                      <a:alpha val="40000"/>
                    </a:prstClr>
                  </a:outerShdw>
                </a:effectLst>
              </a:rPr>
              <a:t>«мне грустно», «мне весело» и т. д.?</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Да</a:t>
            </a:r>
          </a:p>
          <a:p>
            <a:pPr marL="0" indent="0">
              <a:buNone/>
            </a:pPr>
            <a:r>
              <a:rPr lang="ru-RU" dirty="0">
                <a:effectLst>
                  <a:outerShdw blurRad="50800" dist="38100" dir="2700000" algn="tl" rotWithShape="0">
                    <a:prstClr val="black">
                      <a:alpha val="40000"/>
                    </a:prstClr>
                  </a:outerShdw>
                </a:effectLst>
              </a:rPr>
              <a:t>Б) не всегда</a:t>
            </a:r>
          </a:p>
          <a:p>
            <a:pPr marL="0" indent="0">
              <a:buNone/>
            </a:pPr>
            <a:r>
              <a:rPr lang="ru-RU" dirty="0">
                <a:effectLst>
                  <a:outerShdw blurRad="50800" dist="38100" dir="2700000" algn="tl" rotWithShape="0">
                    <a:prstClr val="black">
                      <a:alpha val="40000"/>
                    </a:prstClr>
                  </a:outerShdw>
                </a:effectLst>
              </a:rPr>
              <a:t>В) нет</a:t>
            </a:r>
          </a:p>
          <a:p>
            <a:pPr marL="0" indent="0">
              <a:buNone/>
            </a:pPr>
            <a:r>
              <a:rPr lang="ru-RU" b="1" dirty="0">
                <a:solidFill>
                  <a:srgbClr val="FFFF00"/>
                </a:solidFill>
                <a:effectLst>
                  <a:outerShdw blurRad="50800" dist="38100" dir="2700000" algn="tl" rotWithShape="0">
                    <a:prstClr val="black">
                      <a:alpha val="40000"/>
                    </a:prstClr>
                  </a:outerShdw>
                </a:effectLst>
              </a:rPr>
              <a:t>8.Как чаще ведёт себя ваш ребёнок в конфликтной ситуации?</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Пытается разрешить проблему по взрослому, спокойно, без криков и упрёков</a:t>
            </a:r>
          </a:p>
          <a:p>
            <a:pPr marL="0" indent="0">
              <a:buNone/>
            </a:pPr>
            <a:r>
              <a:rPr lang="ru-RU" dirty="0">
                <a:effectLst>
                  <a:outerShdw blurRad="50800" dist="38100" dir="2700000" algn="tl" rotWithShape="0">
                    <a:prstClr val="black">
                      <a:alpha val="40000"/>
                    </a:prstClr>
                  </a:outerShdw>
                </a:effectLst>
              </a:rPr>
              <a:t>Б) начинает плакать, обижается, капризничает</a:t>
            </a:r>
          </a:p>
          <a:p>
            <a:pPr marL="0" indent="0">
              <a:buNone/>
            </a:pPr>
            <a:r>
              <a:rPr lang="ru-RU" dirty="0">
                <a:effectLst>
                  <a:outerShdw blurRad="50800" dist="38100" dir="2700000" algn="tl" rotWithShape="0">
                    <a:prstClr val="black">
                      <a:alpha val="40000"/>
                    </a:prstClr>
                  </a:outerShdw>
                </a:effectLst>
              </a:rPr>
              <a:t>В)  резко обрывает сверстника, категорически показывая, что тот не прав</a:t>
            </a:r>
          </a:p>
          <a:p>
            <a:pPr marL="0" indent="0">
              <a:buNone/>
            </a:pPr>
            <a:endParaRPr lang="ru-RU" dirty="0">
              <a:effectLst>
                <a:outerShdw blurRad="50800" dist="38100" dir="2700000" algn="tl" rotWithShape="0">
                  <a:prstClr val="black">
                    <a:alpha val="40000"/>
                  </a:prstClr>
                </a:outerShdw>
              </a:effectLst>
            </a:endParaRPr>
          </a:p>
        </p:txBody>
      </p:sp>
      <p:pic>
        <p:nvPicPr>
          <p:cNvPr id="4" name="Рисунок 3" descr="1573743_figuras8004ac.png"/>
          <p:cNvPicPr/>
          <p:nvPr/>
        </p:nvPicPr>
        <p:blipFill>
          <a:blip r:embed="rId3" cstate="print"/>
          <a:stretch>
            <a:fillRect/>
          </a:stretch>
        </p:blipFill>
        <p:spPr>
          <a:xfrm>
            <a:off x="9786339" y="166066"/>
            <a:ext cx="1583690" cy="1626870"/>
          </a:xfrm>
          <a:prstGeom prst="rect">
            <a:avLst/>
          </a:prstGeom>
        </p:spPr>
      </p:pic>
    </p:spTree>
    <p:extLst>
      <p:ext uri="{BB962C8B-B14F-4D97-AF65-F5344CB8AC3E}">
        <p14:creationId xmlns:p14="http://schemas.microsoft.com/office/powerpoint/2010/main" val="1923535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i="1" cap="none" dirty="0">
                <a:ln w="0"/>
                <a:solidFill>
                  <a:schemeClr val="accent1"/>
                </a:solidFill>
                <a:effectLst>
                  <a:outerShdw blurRad="38100" dist="25400" dir="5400000" algn="ctr" rotWithShape="0">
                    <a:srgbClr val="6E747A">
                      <a:alpha val="43000"/>
                    </a:srgbClr>
                  </a:outerShdw>
                </a:effectLst>
              </a:rPr>
              <a:t>Тест</a:t>
            </a:r>
            <a:r>
              <a:rPr lang="ru-RU" b="1" i="1" cap="none" dirty="0">
                <a:ln w="22225">
                  <a:solidFill>
                    <a:schemeClr val="accent2"/>
                  </a:solidFill>
                  <a:prstDash val="solid"/>
                </a:ln>
                <a:solidFill>
                  <a:schemeClr val="accent2">
                    <a:lumMod val="75000"/>
                  </a:schemeClr>
                </a:solidFill>
              </a:rPr>
              <a:t> « Выявление уровня коммуникативных навыков детей</a:t>
            </a:r>
            <a:endParaRPr lang="ru-RU" dirty="0"/>
          </a:p>
        </p:txBody>
      </p:sp>
      <p:sp>
        <p:nvSpPr>
          <p:cNvPr id="3" name="Объект 2"/>
          <p:cNvSpPr>
            <a:spLocks noGrp="1"/>
          </p:cNvSpPr>
          <p:nvPr>
            <p:ph idx="1"/>
          </p:nvPr>
        </p:nvSpPr>
        <p:spPr>
          <a:xfrm>
            <a:off x="708338" y="1792936"/>
            <a:ext cx="11483662" cy="5065064"/>
          </a:xfrm>
        </p:spPr>
        <p:txBody>
          <a:bodyPr>
            <a:normAutofit fontScale="92500" lnSpcReduction="20000"/>
          </a:bodyPr>
          <a:lstStyle/>
          <a:p>
            <a:pPr marL="0" indent="0">
              <a:buNone/>
            </a:pPr>
            <a:r>
              <a:rPr lang="ru-RU" b="1" dirty="0">
                <a:solidFill>
                  <a:srgbClr val="FFFF00"/>
                </a:solidFill>
                <a:effectLst>
                  <a:outerShdw blurRad="50800" dist="38100" dir="2700000" algn="tl" rotWithShape="0">
                    <a:prstClr val="black">
                      <a:alpha val="40000"/>
                    </a:prstClr>
                  </a:outerShdw>
                </a:effectLst>
              </a:rPr>
              <a:t>9.Опишите реакцию вашего ребенка, если он слышит, </a:t>
            </a:r>
            <a:r>
              <a:rPr lang="ru-RU" b="1" dirty="0" smtClean="0">
                <a:solidFill>
                  <a:srgbClr val="FFFF00"/>
                </a:solidFill>
                <a:effectLst>
                  <a:outerShdw blurRad="50800" dist="38100" dir="2700000" algn="tl" rotWithShape="0">
                    <a:prstClr val="black">
                      <a:alpha val="40000"/>
                    </a:prstClr>
                  </a:outerShdw>
                </a:effectLst>
              </a:rPr>
              <a:t> что в                                                                                              адрес  кого-то </a:t>
            </a:r>
            <a:r>
              <a:rPr lang="ru-RU" b="1" dirty="0">
                <a:solidFill>
                  <a:srgbClr val="FFFF00"/>
                </a:solidFill>
                <a:effectLst>
                  <a:outerShdw blurRad="50800" dist="38100" dir="2700000" algn="tl" rotWithShape="0">
                    <a:prstClr val="black">
                      <a:alpha val="40000"/>
                    </a:prstClr>
                  </a:outerShdw>
                </a:effectLst>
              </a:rPr>
              <a:t>произносятся не этичные слова, дразнят?</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Заступится за обиженного</a:t>
            </a:r>
          </a:p>
          <a:p>
            <a:pPr marL="0" indent="0">
              <a:buNone/>
            </a:pPr>
            <a:r>
              <a:rPr lang="ru-RU" dirty="0">
                <a:effectLst>
                  <a:outerShdw blurRad="50800" dist="38100" dir="2700000" algn="tl" rotWithShape="0">
                    <a:prstClr val="black">
                      <a:alpha val="40000"/>
                    </a:prstClr>
                  </a:outerShdw>
                </a:effectLst>
              </a:rPr>
              <a:t>Б) не обратит никакого внимания</a:t>
            </a:r>
          </a:p>
          <a:p>
            <a:pPr marL="0" indent="0">
              <a:buNone/>
            </a:pPr>
            <a:r>
              <a:rPr lang="ru-RU" dirty="0">
                <a:effectLst>
                  <a:outerShdw blurRad="50800" dist="38100" dir="2700000" algn="tl" rotWithShape="0">
                    <a:prstClr val="black">
                      <a:alpha val="40000"/>
                    </a:prstClr>
                  </a:outerShdw>
                </a:effectLst>
              </a:rPr>
              <a:t>В) сам начнёт дразниться</a:t>
            </a:r>
          </a:p>
          <a:p>
            <a:pPr marL="0" indent="0">
              <a:buNone/>
            </a:pPr>
            <a:r>
              <a:rPr lang="ru-RU" b="1" dirty="0">
                <a:solidFill>
                  <a:srgbClr val="FFFF00"/>
                </a:solidFill>
                <a:effectLst>
                  <a:outerShdw blurRad="50800" dist="38100" dir="2700000" algn="tl" rotWithShape="0">
                    <a:prstClr val="black">
                      <a:alpha val="40000"/>
                    </a:prstClr>
                  </a:outerShdw>
                </a:effectLst>
              </a:rPr>
              <a:t>10.Как чаще всего ведёт себя ваш ребёнок, когда кто-то </a:t>
            </a:r>
            <a:r>
              <a:rPr lang="ru-RU" b="1" dirty="0" smtClean="0">
                <a:solidFill>
                  <a:srgbClr val="FFFF00"/>
                </a:solidFill>
                <a:effectLst>
                  <a:outerShdw blurRad="50800" dist="38100" dir="2700000" algn="tl" rotWithShape="0">
                    <a:prstClr val="black">
                      <a:alpha val="40000"/>
                    </a:prstClr>
                  </a:outerShdw>
                </a:effectLst>
              </a:rPr>
              <a:t>                                                                                                        из </a:t>
            </a:r>
            <a:r>
              <a:rPr lang="ru-RU" b="1" dirty="0">
                <a:solidFill>
                  <a:srgbClr val="FFFF00"/>
                </a:solidFill>
                <a:effectLst>
                  <a:outerShdw blurRad="50800" dist="38100" dir="2700000" algn="tl" rotWithShape="0">
                    <a:prstClr val="black">
                      <a:alpha val="40000"/>
                    </a:prstClr>
                  </a:outerShdw>
                </a:effectLst>
              </a:rPr>
              <a:t>детей </a:t>
            </a:r>
            <a:r>
              <a:rPr lang="ru-RU" b="1" dirty="0" smtClean="0">
                <a:solidFill>
                  <a:srgbClr val="FFFF00"/>
                </a:solidFill>
                <a:effectLst>
                  <a:outerShdw blurRad="50800" dist="38100" dir="2700000" algn="tl" rotWithShape="0">
                    <a:prstClr val="black">
                      <a:alpha val="40000"/>
                    </a:prstClr>
                  </a:outerShdw>
                </a:effectLst>
              </a:rPr>
              <a:t>    оскорбляет</a:t>
            </a:r>
            <a:r>
              <a:rPr lang="ru-RU" b="1" dirty="0">
                <a:solidFill>
                  <a:srgbClr val="FFFF00"/>
                </a:solidFill>
                <a:effectLst>
                  <a:outerShdw blurRad="50800" dist="38100" dir="2700000" algn="tl" rotWithShape="0">
                    <a:prstClr val="black">
                      <a:alpha val="40000"/>
                    </a:prstClr>
                  </a:outerShdw>
                </a:effectLst>
              </a:rPr>
              <a:t>, обзывает его?</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достойно ответит</a:t>
            </a:r>
          </a:p>
          <a:p>
            <a:pPr marL="0" indent="0">
              <a:buNone/>
            </a:pPr>
            <a:r>
              <a:rPr lang="ru-RU" dirty="0">
                <a:effectLst>
                  <a:outerShdw blurRad="50800" dist="38100" dir="2700000" algn="tl" rotWithShape="0">
                    <a:prstClr val="black">
                      <a:alpha val="40000"/>
                    </a:prstClr>
                  </a:outerShdw>
                </a:effectLst>
              </a:rPr>
              <a:t>Б) промолчит и пойдёт жаловаться взрослым</a:t>
            </a:r>
          </a:p>
          <a:p>
            <a:pPr marL="0" indent="0">
              <a:buNone/>
            </a:pPr>
            <a:r>
              <a:rPr lang="ru-RU" dirty="0">
                <a:effectLst>
                  <a:outerShdw blurRad="50800" dist="38100" dir="2700000" algn="tl" rotWithShape="0">
                    <a:prstClr val="black">
                      <a:alpha val="40000"/>
                    </a:prstClr>
                  </a:outerShdw>
                </a:effectLst>
              </a:rPr>
              <a:t>В) оскорбляет в ответ</a:t>
            </a:r>
          </a:p>
          <a:p>
            <a:pPr marL="0" indent="0">
              <a:buNone/>
            </a:pPr>
            <a:r>
              <a:rPr lang="ru-RU" b="1" dirty="0">
                <a:solidFill>
                  <a:srgbClr val="FFFF00"/>
                </a:solidFill>
                <a:effectLst>
                  <a:outerShdw blurRad="50800" dist="38100" dir="2700000" algn="tl" rotWithShape="0">
                    <a:prstClr val="black">
                      <a:alpha val="40000"/>
                    </a:prstClr>
                  </a:outerShdw>
                </a:effectLst>
              </a:rPr>
              <a:t>11.Как ребёнок реагирует на наказания?</a:t>
            </a:r>
            <a:endParaRPr lang="ru-RU" dirty="0">
              <a:solidFill>
                <a:srgbClr val="FFFF00"/>
              </a:solidFill>
              <a:effectLst>
                <a:outerShdw blurRad="50800" dist="38100" dir="2700000" algn="tl" rotWithShape="0">
                  <a:prstClr val="black">
                    <a:alpha val="40000"/>
                  </a:prstClr>
                </a:outerShdw>
              </a:effectLst>
            </a:endParaRPr>
          </a:p>
          <a:p>
            <a:pPr marL="0" indent="0">
              <a:buNone/>
            </a:pPr>
            <a:r>
              <a:rPr lang="ru-RU" dirty="0">
                <a:effectLst>
                  <a:outerShdw blurRad="50800" dist="38100" dir="2700000" algn="tl" rotWithShape="0">
                    <a:prstClr val="black">
                      <a:alpha val="40000"/>
                    </a:prstClr>
                  </a:outerShdw>
                </a:effectLst>
              </a:rPr>
              <a:t>А) соглашается с тем, что заслужил его</a:t>
            </a:r>
          </a:p>
          <a:p>
            <a:pPr marL="0" indent="0">
              <a:buNone/>
            </a:pPr>
            <a:r>
              <a:rPr lang="ru-RU" dirty="0">
                <a:effectLst>
                  <a:outerShdw blurRad="50800" dist="38100" dir="2700000" algn="tl" rotWithShape="0">
                    <a:prstClr val="black">
                      <a:alpha val="40000"/>
                    </a:prstClr>
                  </a:outerShdw>
                </a:effectLst>
              </a:rPr>
              <a:t>Б) Начинает </a:t>
            </a:r>
            <a:r>
              <a:rPr lang="ru-RU" dirty="0" smtClean="0">
                <a:effectLst>
                  <a:outerShdw blurRad="50800" dist="38100" dir="2700000" algn="tl" rotWithShape="0">
                    <a:prstClr val="black">
                      <a:alpha val="40000"/>
                    </a:prstClr>
                  </a:outerShdw>
                </a:effectLst>
              </a:rPr>
              <a:t>плакать</a:t>
            </a:r>
          </a:p>
          <a:p>
            <a:pPr marL="0" indent="0">
              <a:buNone/>
            </a:pPr>
            <a:r>
              <a:rPr lang="ru-RU" dirty="0">
                <a:effectLst>
                  <a:outerShdw blurRad="50800" dist="38100" dir="2700000" algn="tl" rotWithShape="0">
                    <a:prstClr val="black">
                      <a:alpha val="40000"/>
                    </a:prstClr>
                  </a:outerShdw>
                </a:effectLst>
              </a:rPr>
              <a:t>В) спорит, не соглашается с наказанием</a:t>
            </a:r>
          </a:p>
          <a:p>
            <a:pPr marL="0" indent="0">
              <a:buNone/>
            </a:pPr>
            <a:endParaRPr lang="ru-RU" dirty="0"/>
          </a:p>
          <a:p>
            <a:endParaRPr lang="ru-RU" dirty="0"/>
          </a:p>
        </p:txBody>
      </p:sp>
      <p:pic>
        <p:nvPicPr>
          <p:cNvPr id="4" name="Рисунок 3"/>
          <p:cNvPicPr>
            <a:picLocks noChangeAspect="1"/>
          </p:cNvPicPr>
          <p:nvPr/>
        </p:nvPicPr>
        <p:blipFill>
          <a:blip r:embed="rId2"/>
          <a:stretch>
            <a:fillRect/>
          </a:stretch>
        </p:blipFill>
        <p:spPr>
          <a:xfrm>
            <a:off x="8112042" y="1855627"/>
            <a:ext cx="3695238" cy="4939682"/>
          </a:xfrm>
          <a:prstGeom prst="rect">
            <a:avLst/>
          </a:prstGeom>
        </p:spPr>
      </p:pic>
    </p:spTree>
    <p:extLst>
      <p:ext uri="{BB962C8B-B14F-4D97-AF65-F5344CB8AC3E}">
        <p14:creationId xmlns:p14="http://schemas.microsoft.com/office/powerpoint/2010/main" val="5280607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5400" b="1" cap="none" dirty="0" smtClean="0">
                <a:ln w="22225">
                  <a:solidFill>
                    <a:schemeClr val="accent2"/>
                  </a:solidFill>
                  <a:prstDash val="solid"/>
                </a:ln>
                <a:solidFill>
                  <a:schemeClr val="accent2">
                    <a:lumMod val="75000"/>
                  </a:schemeClr>
                </a:solidFill>
              </a:rPr>
              <a:t>Результаты тестирования у             воспитателя </a:t>
            </a:r>
            <a:r>
              <a:rPr lang="ru-RU" sz="5400" cap="none" dirty="0" smtClean="0">
                <a:ln w="0"/>
                <a:solidFill>
                  <a:srgbClr val="FF0000"/>
                </a:solidFill>
                <a:effectLst>
                  <a:outerShdw blurRad="38100" dist="19050" dir="2700000" algn="tl" rotWithShape="0">
                    <a:schemeClr val="dk1">
                      <a:alpha val="40000"/>
                    </a:schemeClr>
                  </a:outerShdw>
                </a:effectLst>
              </a:rPr>
              <a:t>!!!</a:t>
            </a:r>
            <a:endParaRPr lang="ru-RU" sz="5400" cap="none" dirty="0">
              <a:ln w="0"/>
              <a:solidFill>
                <a:srgbClr val="FF0000"/>
              </a:solidFill>
              <a:effectLst>
                <a:outerShdw blurRad="38100" dist="19050" dir="2700000" algn="tl" rotWithShape="0">
                  <a:schemeClr val="dk1">
                    <a:alpha val="40000"/>
                  </a:schemeClr>
                </a:outerShdw>
              </a:effectLst>
            </a:endParaRPr>
          </a:p>
        </p:txBody>
      </p:sp>
      <p:pic>
        <p:nvPicPr>
          <p:cNvPr id="4" name="Объект 3"/>
          <p:cNvPicPr>
            <a:picLocks noGrp="1" noChangeAspect="1"/>
          </p:cNvPicPr>
          <p:nvPr>
            <p:ph idx="1"/>
          </p:nvPr>
        </p:nvPicPr>
        <p:blipFill>
          <a:blip r:embed="rId2"/>
          <a:stretch>
            <a:fillRect/>
          </a:stretch>
        </p:blipFill>
        <p:spPr>
          <a:xfrm>
            <a:off x="310293" y="2045984"/>
            <a:ext cx="3411701" cy="4560659"/>
          </a:xfrm>
          <a:prstGeom prst="rect">
            <a:avLst/>
          </a:prstGeom>
        </p:spPr>
      </p:pic>
      <p:pic>
        <p:nvPicPr>
          <p:cNvPr id="5" name="Рисунок 4"/>
          <p:cNvPicPr>
            <a:picLocks noChangeAspect="1"/>
          </p:cNvPicPr>
          <p:nvPr/>
        </p:nvPicPr>
        <p:blipFill>
          <a:blip r:embed="rId3"/>
          <a:stretch>
            <a:fillRect/>
          </a:stretch>
        </p:blipFill>
        <p:spPr>
          <a:xfrm>
            <a:off x="8301060" y="1948070"/>
            <a:ext cx="3675732" cy="4756485"/>
          </a:xfrm>
          <a:prstGeom prst="rect">
            <a:avLst/>
          </a:prstGeom>
        </p:spPr>
      </p:pic>
      <p:sp>
        <p:nvSpPr>
          <p:cNvPr id="7" name="Прямоугольник 6"/>
          <p:cNvSpPr/>
          <p:nvPr/>
        </p:nvSpPr>
        <p:spPr>
          <a:xfrm>
            <a:off x="3721993" y="2045984"/>
            <a:ext cx="4579067" cy="4472250"/>
          </a:xfrm>
          <a:prstGeom prst="rect">
            <a:avLst/>
          </a:prstGeom>
        </p:spPr>
        <p:txBody>
          <a:bodyPr wrap="square">
            <a:spAutoFit/>
          </a:bodyPr>
          <a:lstStyle/>
          <a:p>
            <a:pPr lvl="0">
              <a:lnSpc>
                <a:spcPct val="107000"/>
              </a:lnSpc>
              <a:spcAft>
                <a:spcPts val="0"/>
              </a:spcAft>
            </a:pPr>
            <a:r>
              <a:rPr lang="ru-RU" dirty="0" smtClean="0">
                <a:ea typeface="Calibri" panose="020F0502020204030204" pitchFamily="34" charset="0"/>
                <a:cs typeface="Times New Roman" panose="02020603050405020304" pitchFamily="18" charset="0"/>
              </a:rPr>
              <a:t>        </a:t>
            </a:r>
            <a:r>
              <a:rPr lang="ru-RU" sz="2800" b="1" i="1" u="sng" dirty="0" smtClean="0">
                <a:solidFill>
                  <a:srgbClr val="FFFF00"/>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Пословицы о дружбе</a:t>
            </a:r>
          </a:p>
          <a:p>
            <a:pPr lvl="0">
              <a:lnSpc>
                <a:spcPct val="107000"/>
              </a:lnSpc>
              <a:spcAft>
                <a:spcPts val="0"/>
              </a:spcAft>
            </a:pPr>
            <a:r>
              <a:rPr lang="ru-RU" dirty="0" smtClean="0">
                <a:ea typeface="Calibri" panose="020F0502020204030204" pitchFamily="34" charset="0"/>
                <a:cs typeface="Times New Roman" panose="02020603050405020304" pitchFamily="18" charset="0"/>
              </a:rPr>
              <a:t>                     </a:t>
            </a:r>
            <a:endParaRPr lang="ru-RU"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4"/>
              </a:buBlip>
            </a:pPr>
            <a:r>
              <a:rPr lang="ru-RU" sz="2000" b="1" i="1" dirty="0" smtClean="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Нет </a:t>
            </a:r>
            <a:r>
              <a:rPr lang="ru-RU" sz="2000" b="1" i="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друга – ищи , а нашел – береги.</a:t>
            </a:r>
          </a:p>
          <a:p>
            <a:pPr marL="342900" lvl="0" indent="-342900">
              <a:lnSpc>
                <a:spcPct val="107000"/>
              </a:lnSpc>
              <a:spcAft>
                <a:spcPts val="0"/>
              </a:spcAft>
              <a:buFont typeface="Symbol" panose="05050102010706020507" pitchFamily="18" charset="2"/>
              <a:buBlip>
                <a:blip r:embed="rId4"/>
              </a:buBlip>
            </a:pPr>
            <a:r>
              <a:rPr lang="ru-RU" sz="2000" b="1" i="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Дружба крепка не лестью, а правдой и честью.</a:t>
            </a:r>
          </a:p>
          <a:p>
            <a:pPr marL="342900" lvl="0" indent="-342900">
              <a:lnSpc>
                <a:spcPct val="107000"/>
              </a:lnSpc>
              <a:spcAft>
                <a:spcPts val="0"/>
              </a:spcAft>
              <a:buFont typeface="Symbol" panose="05050102010706020507" pitchFamily="18" charset="2"/>
              <a:buBlip>
                <a:blip r:embed="rId4"/>
              </a:buBlip>
            </a:pPr>
            <a:r>
              <a:rPr lang="ru-RU" sz="2000" b="1" i="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Дружба как стекло- разобьешь – не сложишь.</a:t>
            </a:r>
          </a:p>
          <a:p>
            <a:pPr marL="342900" lvl="0" indent="-342900">
              <a:lnSpc>
                <a:spcPct val="107000"/>
              </a:lnSpc>
              <a:spcAft>
                <a:spcPts val="0"/>
              </a:spcAft>
              <a:buFont typeface="Symbol" panose="05050102010706020507" pitchFamily="18" charset="2"/>
              <a:buBlip>
                <a:blip r:embed="rId4"/>
              </a:buBlip>
            </a:pPr>
            <a:r>
              <a:rPr lang="ru-RU" sz="2000" b="1" i="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Человек без друзей как дерево без корней.</a:t>
            </a:r>
          </a:p>
          <a:p>
            <a:pPr marL="342900" lvl="0" indent="-342900">
              <a:lnSpc>
                <a:spcPct val="107000"/>
              </a:lnSpc>
              <a:spcAft>
                <a:spcPts val="0"/>
              </a:spcAft>
              <a:buFont typeface="Symbol" panose="05050102010706020507" pitchFamily="18" charset="2"/>
              <a:buBlip>
                <a:blip r:embed="rId4"/>
              </a:buBlip>
            </a:pPr>
            <a:r>
              <a:rPr lang="ru-RU" sz="2000" b="1" i="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Скажи мне кто твой друг, а я скажу кто ты.</a:t>
            </a:r>
          </a:p>
          <a:p>
            <a:pPr marL="342900" lvl="0" indent="-342900">
              <a:lnSpc>
                <a:spcPct val="107000"/>
              </a:lnSpc>
              <a:spcAft>
                <a:spcPts val="800"/>
              </a:spcAft>
              <a:buFont typeface="Symbol" panose="05050102010706020507" pitchFamily="18" charset="2"/>
              <a:buBlip>
                <a:blip r:embed="rId4"/>
              </a:buBlip>
            </a:pPr>
            <a:r>
              <a:rPr lang="ru-RU" sz="2000" b="1" i="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Друг спорит, а друг поддакивает</a:t>
            </a:r>
            <a:r>
              <a:rPr lang="ru-RU" dirty="0">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2616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093" y="592428"/>
            <a:ext cx="10677906" cy="1200508"/>
          </a:xfrm>
        </p:spPr>
        <p:txBody>
          <a:bodyPr>
            <a:normAutofit fontScale="90000"/>
          </a:bodyPr>
          <a:lstStyle/>
          <a:p>
            <a:pPr algn="ctr"/>
            <a:r>
              <a:rPr lang="ru-RU" i="1" cap="none" dirty="0">
                <a:ln w="0"/>
                <a:solidFill>
                  <a:schemeClr val="accent1"/>
                </a:solidFill>
                <a:effectLst>
                  <a:outerShdw blurRad="38100" dist="25400" dir="5400000" algn="ctr" rotWithShape="0">
                    <a:srgbClr val="6E747A">
                      <a:alpha val="43000"/>
                    </a:srgbClr>
                  </a:outerShdw>
                </a:effectLst>
              </a:rPr>
              <a:t>ПАМЯТКА ДЛЯ РОДИТЕЛЕЙ</a:t>
            </a:r>
            <a:r>
              <a:rPr lang="ru-RU" i="1" dirty="0"/>
              <a:t/>
            </a:r>
            <a:br>
              <a:rPr lang="ru-RU" i="1" dirty="0"/>
            </a:br>
            <a:r>
              <a:rPr lang="ru-RU" b="1" i="1" cap="none" dirty="0">
                <a:ln w="22225">
                  <a:solidFill>
                    <a:schemeClr val="accent2"/>
                  </a:solidFill>
                  <a:prstDash val="solid"/>
                </a:ln>
                <a:solidFill>
                  <a:schemeClr val="accent2">
                    <a:lumMod val="75000"/>
                  </a:schemeClr>
                </a:solidFill>
              </a:rPr>
              <a:t> «КАК ПОМОЧЬ                                                                       РЕБЁНКУ ПОДРУЖИТЬСЯ»</a:t>
            </a:r>
            <a:br>
              <a:rPr lang="ru-RU" b="1" i="1" cap="none" dirty="0">
                <a:ln w="22225">
                  <a:solidFill>
                    <a:schemeClr val="accent2"/>
                  </a:solidFill>
                  <a:prstDash val="solid"/>
                </a:ln>
                <a:solidFill>
                  <a:schemeClr val="accent2">
                    <a:lumMod val="75000"/>
                  </a:schemeClr>
                </a:solidFill>
              </a:rPr>
            </a:br>
            <a:endParaRPr lang="ru-RU" b="1" i="1" cap="none" dirty="0">
              <a:ln w="22225">
                <a:solidFill>
                  <a:schemeClr val="accent2"/>
                </a:solidFill>
                <a:prstDash val="solid"/>
              </a:ln>
              <a:solidFill>
                <a:schemeClr val="accent2">
                  <a:lumMod val="75000"/>
                </a:schemeClr>
              </a:solidFill>
            </a:endParaRPr>
          </a:p>
        </p:txBody>
      </p:sp>
      <p:sp>
        <p:nvSpPr>
          <p:cNvPr id="3" name="Объект 2"/>
          <p:cNvSpPr>
            <a:spLocks noGrp="1"/>
          </p:cNvSpPr>
          <p:nvPr>
            <p:ph idx="1"/>
          </p:nvPr>
        </p:nvSpPr>
        <p:spPr>
          <a:xfrm>
            <a:off x="0" y="1792936"/>
            <a:ext cx="12192000" cy="5065064"/>
          </a:xfrm>
        </p:spPr>
        <p:txBody>
          <a:bodyPr>
            <a:noAutofit/>
          </a:bodyPr>
          <a:lstStyle/>
          <a:p>
            <a:pPr marL="0" indent="0">
              <a:buNone/>
            </a:pPr>
            <a:r>
              <a:rPr lang="ru-RU" sz="4000" b="1" i="1" dirty="0">
                <a:solidFill>
                  <a:srgbClr val="FFFF00"/>
                </a:solidFill>
                <a:effectLst>
                  <a:outerShdw blurRad="50800" dist="38100" dir="2700000" algn="tl" rotWithShape="0">
                    <a:prstClr val="black">
                      <a:alpha val="40000"/>
                    </a:prstClr>
                  </a:outerShdw>
                </a:effectLst>
              </a:rPr>
              <a:t>1.Создавайте возможности подружиться</a:t>
            </a:r>
          </a:p>
          <a:p>
            <a:pPr marL="0" indent="0">
              <a:buNone/>
            </a:pPr>
            <a:r>
              <a:rPr lang="ru-RU" sz="4000" dirty="0" smtClean="0">
                <a:effectLst>
                  <a:outerShdw blurRad="50800" dist="38100" dir="2700000" algn="tl" rotWithShape="0">
                    <a:prstClr val="black">
                      <a:alpha val="40000"/>
                    </a:prstClr>
                  </a:outerShdw>
                </a:effectLst>
              </a:rPr>
              <a:t>     Периодически </a:t>
            </a:r>
            <a:r>
              <a:rPr lang="ru-RU" sz="4000" dirty="0">
                <a:effectLst>
                  <a:outerShdw blurRad="50800" dist="38100" dir="2700000" algn="tl" rotWithShape="0">
                    <a:prstClr val="black">
                      <a:alpha val="40000"/>
                    </a:prstClr>
                  </a:outerShdw>
                </a:effectLst>
              </a:rPr>
              <a:t>спрашивайте у ребёнка, не хочет ли он пригласить в гости своего друга или устроить вечеринку для своих друзей или соседских </a:t>
            </a:r>
            <a:r>
              <a:rPr lang="ru-RU" sz="4000" dirty="0" smtClean="0">
                <a:effectLst>
                  <a:outerShdw blurRad="50800" dist="38100" dir="2700000" algn="tl" rotWithShape="0">
                    <a:prstClr val="black">
                      <a:alpha val="40000"/>
                    </a:prstClr>
                  </a:outerShdw>
                </a:effectLst>
              </a:rPr>
              <a:t>детей. Пригласите </a:t>
            </a:r>
            <a:r>
              <a:rPr lang="ru-RU" sz="4000" dirty="0">
                <a:effectLst>
                  <a:outerShdw blurRad="50800" dist="38100" dir="2700000" algn="tl" rotWithShape="0">
                    <a:prstClr val="black">
                      <a:alpha val="40000"/>
                    </a:prstClr>
                  </a:outerShdw>
                </a:effectLst>
              </a:rPr>
              <a:t>одного из детей к себе домой, дети легче находят контакт, общаясь один на один. Найдите ему занятие по душе: спортивная секция, кружок, где ребёнок мог бы общаться и встречаться со своими сверстниками</a:t>
            </a:r>
            <a:r>
              <a:rPr lang="ru-RU" sz="4000" dirty="0" smtClean="0">
                <a:effectLst>
                  <a:outerShdw blurRad="50800" dist="38100" dir="2700000" algn="tl" rotWithShape="0">
                    <a:prstClr val="black">
                      <a:alpha val="40000"/>
                    </a:prstClr>
                  </a:outerShdw>
                </a:effectLst>
              </a:rPr>
              <a:t>.</a:t>
            </a:r>
            <a:endParaRPr lang="ru-RU" sz="4000" dirty="0">
              <a:effectLst>
                <a:outerShdw blurRad="50800" dist="38100" dir="2700000" algn="tl" rotWithShape="0">
                  <a:prstClr val="black">
                    <a:alpha val="40000"/>
                  </a:prstClr>
                </a:outerShdw>
              </a:effectLst>
            </a:endParaRPr>
          </a:p>
        </p:txBody>
      </p:sp>
      <p:pic>
        <p:nvPicPr>
          <p:cNvPr id="4" name="Рисунок 3" descr="1573748_figuras8004369.png"/>
          <p:cNvPicPr/>
          <p:nvPr/>
        </p:nvPicPr>
        <p:blipFill>
          <a:blip r:embed="rId2" cstate="print"/>
          <a:stretch>
            <a:fillRect/>
          </a:stretch>
        </p:blipFill>
        <p:spPr>
          <a:xfrm>
            <a:off x="8936811" y="166066"/>
            <a:ext cx="1607820" cy="1626870"/>
          </a:xfrm>
          <a:prstGeom prst="rect">
            <a:avLst/>
          </a:prstGeom>
        </p:spPr>
      </p:pic>
    </p:spTree>
    <p:extLst>
      <p:ext uri="{BB962C8B-B14F-4D97-AF65-F5344CB8AC3E}">
        <p14:creationId xmlns:p14="http://schemas.microsoft.com/office/powerpoint/2010/main" val="560122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2919" y="502920"/>
            <a:ext cx="9784080" cy="1508760"/>
          </a:xfrm>
        </p:spPr>
        <p:txBody>
          <a:bodyPr>
            <a:normAutofit fontScale="90000"/>
          </a:bodyPr>
          <a:lstStyle/>
          <a:p>
            <a:pPr algn="ctr"/>
            <a:r>
              <a:rPr lang="ru-RU" i="1" cap="none" dirty="0">
                <a:ln w="0"/>
                <a:solidFill>
                  <a:schemeClr val="accent1"/>
                </a:solidFill>
                <a:effectLst>
                  <a:outerShdw blurRad="38100" dist="25400" dir="5400000" algn="ctr" rotWithShape="0">
                    <a:srgbClr val="6E747A">
                      <a:alpha val="43000"/>
                    </a:srgbClr>
                  </a:outerShdw>
                </a:effectLst>
              </a:rPr>
              <a:t>ПАМЯТКА ДЛЯ РОДИТЕЛЕЙ</a:t>
            </a:r>
            <a:r>
              <a:rPr lang="ru-RU" i="1" dirty="0"/>
              <a:t/>
            </a:r>
            <a:br>
              <a:rPr lang="ru-RU" i="1" dirty="0"/>
            </a:br>
            <a:r>
              <a:rPr lang="ru-RU" b="1" i="1" cap="none" dirty="0">
                <a:ln w="22225">
                  <a:solidFill>
                    <a:schemeClr val="accent2"/>
                  </a:solidFill>
                  <a:prstDash val="solid"/>
                </a:ln>
                <a:solidFill>
                  <a:schemeClr val="accent2">
                    <a:lumMod val="75000"/>
                  </a:schemeClr>
                </a:solidFill>
              </a:rPr>
              <a:t> «КАК ПОМОЧЬ                                                                       РЕБЁНКУ ПОДРУЖИТЬСЯ»</a:t>
            </a:r>
            <a:br>
              <a:rPr lang="ru-RU" b="1" i="1" cap="none" dirty="0">
                <a:ln w="22225">
                  <a:solidFill>
                    <a:schemeClr val="accent2"/>
                  </a:solidFill>
                  <a:prstDash val="solid"/>
                </a:ln>
                <a:solidFill>
                  <a:schemeClr val="accent2">
                    <a:lumMod val="75000"/>
                  </a:schemeClr>
                </a:solidFill>
              </a:rPr>
            </a:br>
            <a:endParaRPr lang="ru-RU" dirty="0"/>
          </a:p>
        </p:txBody>
      </p:sp>
      <p:sp>
        <p:nvSpPr>
          <p:cNvPr id="3" name="Объект 2"/>
          <p:cNvSpPr>
            <a:spLocks noGrp="1"/>
          </p:cNvSpPr>
          <p:nvPr>
            <p:ph idx="1"/>
          </p:nvPr>
        </p:nvSpPr>
        <p:spPr>
          <a:xfrm>
            <a:off x="573576" y="1834148"/>
            <a:ext cx="11661913" cy="4837043"/>
          </a:xfrm>
        </p:spPr>
        <p:txBody>
          <a:bodyPr>
            <a:normAutofit/>
          </a:bodyPr>
          <a:lstStyle/>
          <a:p>
            <a:pPr marL="0" indent="0">
              <a:buNone/>
            </a:pPr>
            <a:r>
              <a:rPr lang="ru-RU" sz="3200" b="1" i="1" dirty="0">
                <a:solidFill>
                  <a:srgbClr val="FFFF00"/>
                </a:solidFill>
                <a:effectLst>
                  <a:outerShdw blurRad="50800" dist="38100" dir="2700000" algn="tl" rotWithShape="0">
                    <a:prstClr val="black">
                      <a:alpha val="40000"/>
                    </a:prstClr>
                  </a:outerShdw>
                </a:effectLst>
              </a:rPr>
              <a:t>2. Научите ребёнка правильному общению</a:t>
            </a:r>
            <a:endParaRPr lang="ru-RU" sz="3200" b="1" dirty="0">
              <a:solidFill>
                <a:srgbClr val="FFFF00"/>
              </a:solidFill>
              <a:effectLst>
                <a:outerShdw blurRad="50800" dist="38100" dir="2700000" algn="tl" rotWithShape="0">
                  <a:prstClr val="black">
                    <a:alpha val="40000"/>
                  </a:prstClr>
                </a:outerShdw>
              </a:effectLst>
            </a:endParaRPr>
          </a:p>
          <a:p>
            <a:pPr marL="0" indent="0">
              <a:buNone/>
            </a:pPr>
            <a:r>
              <a:rPr lang="ru-RU" sz="3200" dirty="0" smtClean="0">
                <a:effectLst>
                  <a:outerShdw blurRad="50800" dist="38100" dir="2700000" algn="tl" rotWithShape="0">
                    <a:prstClr val="black">
                      <a:alpha val="40000"/>
                    </a:prstClr>
                  </a:outerShdw>
                </a:effectLst>
              </a:rPr>
              <a:t>         Когда </a:t>
            </a:r>
            <a:r>
              <a:rPr lang="ru-RU" sz="3200" dirty="0">
                <a:effectLst>
                  <a:outerShdw blurRad="50800" dist="38100" dir="2700000" algn="tl" rotWithShape="0">
                    <a:prstClr val="black">
                      <a:alpha val="40000"/>
                    </a:prstClr>
                  </a:outerShdw>
                </a:effectLst>
              </a:rPr>
              <a:t>вы обсуждаете с ребёнком, как принимать в расчёт чувства другого человека, и учите его сочувствию и справедливости, вы прививаете ему очень важные социальные навыки, которые в дальнейшем помогут ему найти не только верных друзей , но и дружить в течение долгого времени. Дети могут научиться состраданию уже и в 2-3 летнем возрасте. Если у них возникает конфликт с другом, посоветуйте им возможные пути решения этого конфликта. Хвалите ребёнка за хорошие, добрые поступки и порицайте, когда он показывает эгоизм.</a:t>
            </a:r>
          </a:p>
          <a:p>
            <a:endParaRPr lang="ru-RU" sz="3200" dirty="0">
              <a:effectLst>
                <a:outerShdw blurRad="50800" dist="38100" dir="2700000" algn="tl" rotWithShape="0">
                  <a:prstClr val="black">
                    <a:alpha val="40000"/>
                  </a:prstClr>
                </a:outerShdw>
              </a:effectLst>
            </a:endParaRPr>
          </a:p>
        </p:txBody>
      </p:sp>
      <p:pic>
        <p:nvPicPr>
          <p:cNvPr id="4" name="Рисунок 3" descr="1573748_figuras8004369.png"/>
          <p:cNvPicPr/>
          <p:nvPr/>
        </p:nvPicPr>
        <p:blipFill>
          <a:blip r:embed="rId2" cstate="print"/>
          <a:stretch>
            <a:fillRect/>
          </a:stretch>
        </p:blipFill>
        <p:spPr>
          <a:xfrm>
            <a:off x="8936811" y="166066"/>
            <a:ext cx="1607820" cy="1626870"/>
          </a:xfrm>
          <a:prstGeom prst="rect">
            <a:avLst/>
          </a:prstGeom>
        </p:spPr>
      </p:pic>
    </p:spTree>
    <p:extLst>
      <p:ext uri="{BB962C8B-B14F-4D97-AF65-F5344CB8AC3E}">
        <p14:creationId xmlns:p14="http://schemas.microsoft.com/office/powerpoint/2010/main" val="178586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204841" y="1664148"/>
            <a:ext cx="3695238" cy="4834644"/>
          </a:xfrm>
          <a:prstGeom prst="rect">
            <a:avLst/>
          </a:prstGeom>
        </p:spPr>
      </p:pic>
      <p:sp>
        <p:nvSpPr>
          <p:cNvPr id="2" name="Заголовок 1"/>
          <p:cNvSpPr>
            <a:spLocks noGrp="1"/>
          </p:cNvSpPr>
          <p:nvPr>
            <p:ph type="title"/>
          </p:nvPr>
        </p:nvSpPr>
        <p:spPr>
          <a:xfrm>
            <a:off x="2021983" y="502920"/>
            <a:ext cx="10886581" cy="1508760"/>
          </a:xfrm>
        </p:spPr>
        <p:txBody>
          <a:bodyPr>
            <a:normAutofit fontScale="90000"/>
          </a:bodyPr>
          <a:lstStyle/>
          <a:p>
            <a:r>
              <a:rPr lang="ru-RU" i="1" cap="none" dirty="0">
                <a:ln w="0"/>
                <a:solidFill>
                  <a:schemeClr val="accent1"/>
                </a:solidFill>
                <a:effectLst>
                  <a:outerShdw blurRad="38100" dist="25400" dir="5400000" algn="ctr" rotWithShape="0">
                    <a:srgbClr val="6E747A">
                      <a:alpha val="43000"/>
                    </a:srgbClr>
                  </a:outerShdw>
                </a:effectLst>
              </a:rPr>
              <a:t>ПАМЯТКА ДЛЯ РОДИТЕЛЕЙ</a:t>
            </a:r>
            <a:r>
              <a:rPr lang="ru-RU" i="1" dirty="0"/>
              <a:t/>
            </a:r>
            <a:br>
              <a:rPr lang="ru-RU" i="1" dirty="0"/>
            </a:br>
            <a:r>
              <a:rPr lang="ru-RU" i="1" dirty="0" smtClean="0"/>
              <a:t>                    </a:t>
            </a:r>
            <a:r>
              <a:rPr lang="ru-RU" b="1" i="1" cap="none" dirty="0" smtClean="0">
                <a:ln w="22225">
                  <a:solidFill>
                    <a:schemeClr val="accent2"/>
                  </a:solidFill>
                  <a:prstDash val="solid"/>
                </a:ln>
                <a:solidFill>
                  <a:schemeClr val="accent2">
                    <a:lumMod val="75000"/>
                  </a:schemeClr>
                </a:solidFill>
              </a:rPr>
              <a:t> </a:t>
            </a:r>
            <a:r>
              <a:rPr lang="ru-RU" b="1" i="1" cap="none" dirty="0">
                <a:ln w="22225">
                  <a:solidFill>
                    <a:schemeClr val="accent2"/>
                  </a:solidFill>
                  <a:prstDash val="solid"/>
                </a:ln>
                <a:solidFill>
                  <a:schemeClr val="accent2">
                    <a:lumMod val="75000"/>
                  </a:schemeClr>
                </a:solidFill>
              </a:rPr>
              <a:t>«КАК </a:t>
            </a:r>
            <a:r>
              <a:rPr lang="ru-RU" b="1" i="1" cap="none" dirty="0" smtClean="0">
                <a:ln w="22225">
                  <a:solidFill>
                    <a:schemeClr val="accent2"/>
                  </a:solidFill>
                  <a:prstDash val="solid"/>
                </a:ln>
                <a:solidFill>
                  <a:schemeClr val="accent2">
                    <a:lumMod val="75000"/>
                  </a:schemeClr>
                </a:solidFill>
              </a:rPr>
              <a:t>ПОМОЧЬ                                                                       </a:t>
            </a:r>
            <a:r>
              <a:rPr lang="ru-RU" b="1" i="1" cap="none" dirty="0">
                <a:ln w="22225">
                  <a:solidFill>
                    <a:schemeClr val="accent2"/>
                  </a:solidFill>
                  <a:prstDash val="solid"/>
                </a:ln>
                <a:solidFill>
                  <a:schemeClr val="accent2">
                    <a:lumMod val="75000"/>
                  </a:schemeClr>
                </a:solidFill>
              </a:rPr>
              <a:t>РЕБЁНКУ ПОДРУЖИТЬСЯ»</a:t>
            </a:r>
            <a:br>
              <a:rPr lang="ru-RU" b="1" i="1" cap="none" dirty="0">
                <a:ln w="22225">
                  <a:solidFill>
                    <a:schemeClr val="accent2"/>
                  </a:solidFill>
                  <a:prstDash val="solid"/>
                </a:ln>
                <a:solidFill>
                  <a:schemeClr val="accent2">
                    <a:lumMod val="75000"/>
                  </a:schemeClr>
                </a:solidFill>
              </a:rPr>
            </a:br>
            <a:endParaRPr lang="ru-RU" dirty="0"/>
          </a:p>
        </p:txBody>
      </p:sp>
      <p:sp>
        <p:nvSpPr>
          <p:cNvPr id="3" name="Объект 2"/>
          <p:cNvSpPr>
            <a:spLocks noGrp="1"/>
          </p:cNvSpPr>
          <p:nvPr>
            <p:ph idx="1"/>
          </p:nvPr>
        </p:nvSpPr>
        <p:spPr>
          <a:xfrm>
            <a:off x="145774" y="2011680"/>
            <a:ext cx="11754305" cy="4667416"/>
          </a:xfrm>
        </p:spPr>
        <p:txBody>
          <a:bodyPr>
            <a:noAutofit/>
          </a:bodyPr>
          <a:lstStyle/>
          <a:p>
            <a:pPr marL="0" indent="0">
              <a:buNone/>
            </a:pPr>
            <a:r>
              <a:rPr lang="ru-RU" sz="2800" b="1" dirty="0">
                <a:solidFill>
                  <a:srgbClr val="FFFF00"/>
                </a:solidFill>
              </a:rPr>
              <a:t>3</a:t>
            </a:r>
            <a:r>
              <a:rPr lang="ru-RU" sz="2800" b="1" dirty="0">
                <a:solidFill>
                  <a:srgbClr val="FFFF00"/>
                </a:solidFill>
                <a:effectLst>
                  <a:outerShdw blurRad="50800" dist="38100" dir="2700000" algn="tl" rotWithShape="0">
                    <a:prstClr val="black">
                      <a:alpha val="40000"/>
                    </a:prstClr>
                  </a:outerShdw>
                </a:effectLst>
              </a:rPr>
              <a:t>. </a:t>
            </a:r>
            <a:r>
              <a:rPr lang="ru-RU" sz="2800" b="1" i="1" dirty="0">
                <a:solidFill>
                  <a:srgbClr val="FFFF00"/>
                </a:solidFill>
                <a:effectLst>
                  <a:outerShdw blurRad="50800" dist="38100" dir="2700000" algn="tl" rotWithShape="0">
                    <a:prstClr val="black">
                      <a:alpha val="40000"/>
                    </a:prstClr>
                  </a:outerShdw>
                </a:effectLst>
              </a:rPr>
              <a:t>Обсуждайте с ребёнком его друзей и его </a:t>
            </a:r>
            <a:r>
              <a:rPr lang="ru-RU" sz="2800" b="1" i="1" dirty="0" smtClean="0">
                <a:solidFill>
                  <a:srgbClr val="FFFF00"/>
                </a:solidFill>
                <a:effectLst>
                  <a:outerShdw blurRad="50800" dist="38100" dir="2700000" algn="tl" rotWithShape="0">
                    <a:prstClr val="black">
                      <a:alpha val="40000"/>
                    </a:prstClr>
                  </a:outerShdw>
                </a:effectLst>
              </a:rPr>
              <a:t>                                                     социальную </a:t>
            </a:r>
            <a:r>
              <a:rPr lang="ru-RU" sz="2800" b="1" i="1" dirty="0">
                <a:solidFill>
                  <a:srgbClr val="FFFF00"/>
                </a:solidFill>
                <a:effectLst>
                  <a:outerShdw blurRad="50800" dist="38100" dir="2700000" algn="tl" rotWithShape="0">
                    <a:prstClr val="black">
                      <a:alpha val="40000"/>
                    </a:prstClr>
                  </a:outerShdw>
                </a:effectLst>
              </a:rPr>
              <a:t>жизнь</a:t>
            </a:r>
            <a:r>
              <a:rPr lang="ru-RU" sz="2800" b="1" dirty="0">
                <a:solidFill>
                  <a:srgbClr val="FFFF00"/>
                </a:solidFill>
                <a:effectLst>
                  <a:outerShdw blurRad="50800" dist="38100" dir="2700000" algn="tl" rotWithShape="0">
                    <a:prstClr val="black">
                      <a:alpha val="40000"/>
                    </a:prstClr>
                  </a:outerShdw>
                </a:effectLst>
              </a:rPr>
              <a:t>, даже если он уже подросток</a:t>
            </a:r>
            <a:r>
              <a:rPr lang="ru-RU" sz="2800" dirty="0">
                <a:solidFill>
                  <a:srgbClr val="FFFF00"/>
                </a:solidFill>
                <a:effectLst>
                  <a:outerShdw blurRad="50800" dist="38100" dir="2700000" algn="tl" rotWithShape="0">
                    <a:prstClr val="black">
                      <a:alpha val="40000"/>
                    </a:prstClr>
                  </a:outerShdw>
                </a:effectLst>
              </a:rPr>
              <a:t>.</a:t>
            </a:r>
          </a:p>
          <a:p>
            <a:pPr marL="0" indent="0">
              <a:buNone/>
            </a:pPr>
            <a:r>
              <a:rPr lang="ru-RU" sz="2800" dirty="0" smtClean="0">
                <a:effectLst>
                  <a:outerShdw blurRad="50800" dist="38100" dir="2700000" algn="tl" rotWithShape="0">
                    <a:prstClr val="black">
                      <a:alpha val="40000"/>
                    </a:prstClr>
                  </a:outerShdw>
                </a:effectLst>
              </a:rPr>
              <a:t>       Постарайтесь</a:t>
            </a:r>
            <a:r>
              <a:rPr lang="ru-RU" sz="2800" dirty="0">
                <a:effectLst>
                  <a:outerShdw blurRad="50800" dist="38100" dir="2700000" algn="tl" rotWithShape="0">
                    <a:prstClr val="black">
                      <a:alpha val="40000"/>
                    </a:prstClr>
                  </a:outerShdw>
                </a:effectLst>
              </a:rPr>
              <a:t>, чтобы ребёнок </a:t>
            </a:r>
            <a:r>
              <a:rPr lang="ru-RU" sz="2800" dirty="0" smtClean="0">
                <a:effectLst>
                  <a:outerShdw blurRad="50800" dist="38100" dir="2700000" algn="tl" rotWithShape="0">
                    <a:prstClr val="black">
                      <a:alpha val="40000"/>
                    </a:prstClr>
                  </a:outerShdw>
                </a:effectLst>
              </a:rPr>
              <a:t>откровенно</a:t>
            </a:r>
          </a:p>
          <a:p>
            <a:pPr marL="0" indent="0">
              <a:buNone/>
            </a:pPr>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рассказывал о том, что у него произошло: </a:t>
            </a:r>
            <a:r>
              <a:rPr lang="ru-RU" sz="2800" dirty="0" smtClean="0">
                <a:effectLst>
                  <a:outerShdw blurRad="50800" dist="38100" dir="2700000" algn="tl" rotWithShape="0">
                    <a:prstClr val="black">
                      <a:alpha val="40000"/>
                    </a:prstClr>
                  </a:outerShdw>
                </a:effectLst>
              </a:rPr>
              <a:t>с</a:t>
            </a:r>
          </a:p>
          <a:p>
            <a:pPr marL="0" indent="0">
              <a:buNone/>
            </a:pPr>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кем дружит, с кем играл, с кем поссорился</a:t>
            </a:r>
            <a:r>
              <a:rPr lang="ru-RU" sz="2800" dirty="0" smtClean="0">
                <a:effectLst>
                  <a:outerShdw blurRad="50800" dist="38100" dir="2700000" algn="tl" rotWithShape="0">
                    <a:prstClr val="black">
                      <a:alpha val="40000"/>
                    </a:prstClr>
                  </a:outerShdw>
                </a:effectLst>
              </a:rPr>
              <a:t>.</a:t>
            </a:r>
          </a:p>
          <a:p>
            <a:pPr marL="0" indent="0">
              <a:buNone/>
            </a:pPr>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Проанализируйте с ним возможные </a:t>
            </a:r>
            <a:r>
              <a:rPr lang="ru-RU" sz="2800" dirty="0" smtClean="0">
                <a:effectLst>
                  <a:outerShdw blurRad="50800" dist="38100" dir="2700000" algn="tl" rotWithShape="0">
                    <a:prstClr val="black">
                      <a:alpha val="40000"/>
                    </a:prstClr>
                  </a:outerShdw>
                </a:effectLst>
              </a:rPr>
              <a:t>причины</a:t>
            </a:r>
          </a:p>
          <a:p>
            <a:pPr marL="0" indent="0">
              <a:buNone/>
            </a:pPr>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конфликта: может быть у друга было </a:t>
            </a:r>
            <a:r>
              <a:rPr lang="ru-RU" sz="2800" dirty="0" smtClean="0">
                <a:effectLst>
                  <a:outerShdw blurRad="50800" dist="38100" dir="2700000" algn="tl" rotWithShape="0">
                    <a:prstClr val="black">
                      <a:alpha val="40000"/>
                    </a:prstClr>
                  </a:outerShdw>
                </a:effectLst>
              </a:rPr>
              <a:t>плохое</a:t>
            </a:r>
          </a:p>
          <a:p>
            <a:pPr marL="0" indent="0">
              <a:buNone/>
            </a:pPr>
            <a:r>
              <a:rPr lang="ru-RU" sz="2800" dirty="0" smtClean="0">
                <a:effectLst>
                  <a:outerShdw blurRad="50800" dist="38100" dir="2700000" algn="tl" rotWithShape="0">
                    <a:prstClr val="black">
                      <a:alpha val="40000"/>
                    </a:prstClr>
                  </a:outerShdw>
                </a:effectLst>
              </a:rPr>
              <a:t> </a:t>
            </a:r>
            <a:r>
              <a:rPr lang="ru-RU" sz="2800" dirty="0">
                <a:effectLst>
                  <a:outerShdw blurRad="50800" dist="38100" dir="2700000" algn="tl" rotWithShape="0">
                    <a:prstClr val="black">
                      <a:alpha val="40000"/>
                    </a:prstClr>
                  </a:outerShdw>
                </a:effectLst>
              </a:rPr>
              <a:t>настроение и т.д. , постарайтесь найти пути </a:t>
            </a:r>
            <a:endParaRPr lang="ru-RU" sz="2800" dirty="0" smtClean="0">
              <a:effectLst>
                <a:outerShdw blurRad="50800" dist="38100" dir="2700000" algn="tl" rotWithShape="0">
                  <a:prstClr val="black">
                    <a:alpha val="40000"/>
                  </a:prstClr>
                </a:outerShdw>
              </a:effectLst>
            </a:endParaRPr>
          </a:p>
          <a:p>
            <a:pPr marL="0" indent="0">
              <a:buNone/>
            </a:pPr>
            <a:r>
              <a:rPr lang="ru-RU" sz="2800" dirty="0" smtClean="0">
                <a:effectLst>
                  <a:outerShdw blurRad="50800" dist="38100" dir="2700000" algn="tl" rotWithShape="0">
                    <a:prstClr val="black">
                      <a:alpha val="40000"/>
                    </a:prstClr>
                  </a:outerShdw>
                </a:effectLst>
              </a:rPr>
              <a:t>к </a:t>
            </a:r>
            <a:r>
              <a:rPr lang="ru-RU" sz="2800" dirty="0">
                <a:effectLst>
                  <a:outerShdw blurRad="50800" dist="38100" dir="2700000" algn="tl" rotWithShape="0">
                    <a:prstClr val="black">
                      <a:alpha val="40000"/>
                    </a:prstClr>
                  </a:outerShdw>
                </a:effectLst>
              </a:rPr>
              <a:t>примирению. </a:t>
            </a:r>
          </a:p>
          <a:p>
            <a:endParaRPr lang="ru-RU" sz="3600" dirty="0"/>
          </a:p>
        </p:txBody>
      </p:sp>
    </p:spTree>
    <p:extLst>
      <p:ext uri="{BB962C8B-B14F-4D97-AF65-F5344CB8AC3E}">
        <p14:creationId xmlns:p14="http://schemas.microsoft.com/office/powerpoint/2010/main" val="351806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000" b="1" i="1" cap="none" dirty="0" smtClean="0">
                <a:ln w="22225">
                  <a:solidFill>
                    <a:schemeClr val="accent2"/>
                  </a:solidFill>
                  <a:prstDash val="solid"/>
                </a:ln>
                <a:solidFill>
                  <a:schemeClr val="accent2">
                    <a:lumMod val="75000"/>
                  </a:schemeClr>
                </a:solidFill>
              </a:rPr>
              <a:t>Цель и задачи : </a:t>
            </a:r>
            <a:endParaRPr lang="ru-RU" sz="6000" b="1" i="1" cap="none" dirty="0">
              <a:ln w="22225">
                <a:solidFill>
                  <a:schemeClr val="accent2"/>
                </a:solidFill>
                <a:prstDash val="solid"/>
              </a:ln>
              <a:solidFill>
                <a:schemeClr val="accent2">
                  <a:lumMod val="75000"/>
                </a:schemeClr>
              </a:solidFill>
            </a:endParaRPr>
          </a:p>
        </p:txBody>
      </p:sp>
      <p:sp>
        <p:nvSpPr>
          <p:cNvPr id="3" name="Объект 2"/>
          <p:cNvSpPr>
            <a:spLocks noGrp="1"/>
          </p:cNvSpPr>
          <p:nvPr>
            <p:ph idx="1"/>
          </p:nvPr>
        </p:nvSpPr>
        <p:spPr>
          <a:xfrm>
            <a:off x="291548" y="2011679"/>
            <a:ext cx="11569148" cy="4614407"/>
          </a:xfrm>
        </p:spPr>
        <p:txBody>
          <a:bodyPr>
            <a:normAutofit/>
          </a:bodyPr>
          <a:lstStyle/>
          <a:p>
            <a:r>
              <a:rPr lang="ru-RU" sz="3200" b="1" dirty="0" smtClean="0">
                <a:solidFill>
                  <a:srgbClr val="FFFF00"/>
                </a:solidFill>
                <a:effectLst>
                  <a:outerShdw blurRad="50800" dist="38100" dir="2700000" algn="tl" rotWithShape="0">
                    <a:prstClr val="black">
                      <a:alpha val="40000"/>
                    </a:prstClr>
                  </a:outerShdw>
                </a:effectLst>
              </a:rPr>
              <a:t> Познакомить родителей с особенностями общения ребенка 5-6 лет со сверстниками, консультация «Первые уроки дружбы».</a:t>
            </a:r>
          </a:p>
          <a:p>
            <a:r>
              <a:rPr lang="ru-RU" sz="3200" b="1" dirty="0" smtClean="0">
                <a:solidFill>
                  <a:srgbClr val="FFFF00"/>
                </a:solidFill>
                <a:effectLst>
                  <a:outerShdw blurRad="50800" dist="38100" dir="2700000" algn="tl" rotWithShape="0">
                    <a:prstClr val="black">
                      <a:alpha val="40000"/>
                    </a:prstClr>
                  </a:outerShdw>
                </a:effectLst>
              </a:rPr>
              <a:t>Проверить что знают наши ребята о дружбе, как ее понимают.</a:t>
            </a:r>
          </a:p>
          <a:p>
            <a:r>
              <a:rPr lang="ru-RU" sz="3200" b="1" dirty="0" smtClean="0">
                <a:solidFill>
                  <a:srgbClr val="FFFF00"/>
                </a:solidFill>
                <a:effectLst>
                  <a:outerShdw blurRad="50800" dist="38100" dir="2700000" algn="tl" rotWithShape="0">
                    <a:prstClr val="black">
                      <a:alpha val="40000"/>
                    </a:prstClr>
                  </a:outerShdw>
                </a:effectLst>
              </a:rPr>
              <a:t>Провести тест на выявление уровня общения ребенка.</a:t>
            </a:r>
          </a:p>
          <a:p>
            <a:r>
              <a:rPr lang="ru-RU" sz="3200" b="1" dirty="0" smtClean="0">
                <a:solidFill>
                  <a:srgbClr val="FFFF00"/>
                </a:solidFill>
                <a:effectLst>
                  <a:outerShdw blurRad="50800" dist="38100" dir="2700000" algn="tl" rotWithShape="0">
                    <a:prstClr val="black">
                      <a:alpha val="40000"/>
                    </a:prstClr>
                  </a:outerShdw>
                </a:effectLst>
              </a:rPr>
              <a:t>Предложить памятки «Как помочь ребенку подружиться?»</a:t>
            </a:r>
          </a:p>
          <a:p>
            <a:endParaRPr lang="ru-RU" sz="3200" b="1"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253198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7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Благодарю за внимание</a:t>
            </a:r>
            <a:endParaRPr lang="ru-RU" sz="7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Текст 2"/>
          <p:cNvSpPr>
            <a:spLocks noGrp="1"/>
          </p:cNvSpPr>
          <p:nvPr>
            <p:ph type="body" idx="1"/>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678644" y="3679217"/>
            <a:ext cx="3428571" cy="2733333"/>
          </a:xfrm>
          <a:prstGeom prst="rect">
            <a:avLst/>
          </a:prstGeom>
        </p:spPr>
      </p:pic>
      <p:pic>
        <p:nvPicPr>
          <p:cNvPr id="5" name="Рисунок 4"/>
          <p:cNvPicPr>
            <a:picLocks noChangeAspect="1"/>
          </p:cNvPicPr>
          <p:nvPr/>
        </p:nvPicPr>
        <p:blipFill>
          <a:blip r:embed="rId3"/>
          <a:stretch>
            <a:fillRect/>
          </a:stretch>
        </p:blipFill>
        <p:spPr>
          <a:xfrm>
            <a:off x="8803448" y="290981"/>
            <a:ext cx="3047619" cy="2285714"/>
          </a:xfrm>
          <a:prstGeom prst="rect">
            <a:avLst/>
          </a:prstGeom>
        </p:spPr>
      </p:pic>
    </p:spTree>
    <p:extLst>
      <p:ext uri="{BB962C8B-B14F-4D97-AF65-F5344CB8AC3E}">
        <p14:creationId xmlns:p14="http://schemas.microsoft.com/office/powerpoint/2010/main" val="17882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i="1" cap="none" dirty="0" smtClean="0">
                <a:ln w="22225">
                  <a:solidFill>
                    <a:schemeClr val="accent2"/>
                  </a:solidFill>
                  <a:prstDash val="solid"/>
                </a:ln>
                <a:solidFill>
                  <a:schemeClr val="accent2">
                    <a:lumMod val="75000"/>
                  </a:schemeClr>
                </a:solidFill>
              </a:rPr>
              <a:t>Предварительная работа</a:t>
            </a:r>
            <a:endParaRPr lang="ru-RU" sz="5400" b="1" i="1" cap="none" dirty="0">
              <a:ln w="22225">
                <a:solidFill>
                  <a:schemeClr val="accent2"/>
                </a:solidFill>
                <a:prstDash val="solid"/>
              </a:ln>
              <a:solidFill>
                <a:schemeClr val="accent2">
                  <a:lumMod val="75000"/>
                </a:schemeClr>
              </a:solidFill>
            </a:endParaRPr>
          </a:p>
        </p:txBody>
      </p:sp>
      <p:sp>
        <p:nvSpPr>
          <p:cNvPr id="3" name="Объект 2"/>
          <p:cNvSpPr>
            <a:spLocks noGrp="1"/>
          </p:cNvSpPr>
          <p:nvPr>
            <p:ph idx="1"/>
          </p:nvPr>
        </p:nvSpPr>
        <p:spPr>
          <a:xfrm>
            <a:off x="1589285" y="2024559"/>
            <a:ext cx="9784080" cy="4206240"/>
          </a:xfrm>
        </p:spPr>
        <p:txBody>
          <a:bodyPr>
            <a:normAutofit fontScale="92500" lnSpcReduction="10000"/>
          </a:bodyPr>
          <a:lstStyle/>
          <a:p>
            <a:r>
              <a:rPr lang="ru-RU" sz="4000" b="1" dirty="0" smtClean="0">
                <a:solidFill>
                  <a:srgbClr val="FFFF00"/>
                </a:solidFill>
                <a:effectLst>
                  <a:outerShdw blurRad="50800" dist="38100" dir="2700000" algn="tl" rotWithShape="0">
                    <a:prstClr val="black">
                      <a:alpha val="40000"/>
                    </a:prstClr>
                  </a:outerShdw>
                </a:effectLst>
              </a:rPr>
              <a:t>Изучение литературы по данной теме.</a:t>
            </a:r>
          </a:p>
          <a:p>
            <a:r>
              <a:rPr lang="ru-RU" sz="4000" b="1" dirty="0" smtClean="0">
                <a:solidFill>
                  <a:srgbClr val="FFFF00"/>
                </a:solidFill>
                <a:effectLst>
                  <a:outerShdw blurRad="50800" dist="38100" dir="2700000" algn="tl" rotWithShape="0">
                    <a:prstClr val="black">
                      <a:alpha val="40000"/>
                    </a:prstClr>
                  </a:outerShdw>
                </a:effectLst>
              </a:rPr>
              <a:t>Опрос воспитанников.</a:t>
            </a:r>
          </a:p>
          <a:p>
            <a:r>
              <a:rPr lang="ru-RU" sz="4000" b="1" dirty="0" smtClean="0">
                <a:solidFill>
                  <a:srgbClr val="FFFF00"/>
                </a:solidFill>
                <a:effectLst>
                  <a:outerShdw blurRad="50800" dist="38100" dir="2700000" algn="tl" rotWithShape="0">
                    <a:prstClr val="black">
                      <a:alpha val="40000"/>
                    </a:prstClr>
                  </a:outerShdw>
                </a:effectLst>
              </a:rPr>
              <a:t>Подготовка фотоматериала.</a:t>
            </a:r>
          </a:p>
          <a:p>
            <a:r>
              <a:rPr lang="ru-RU" sz="4000" b="1" dirty="0" smtClean="0">
                <a:solidFill>
                  <a:srgbClr val="FFFF00"/>
                </a:solidFill>
                <a:effectLst>
                  <a:outerShdw blurRad="50800" dist="38100" dir="2700000" algn="tl" rotWithShape="0">
                    <a:prstClr val="black">
                      <a:alpha val="40000"/>
                    </a:prstClr>
                  </a:outerShdw>
                </a:effectLst>
              </a:rPr>
              <a:t> Подготовка  теста  </a:t>
            </a:r>
            <a:r>
              <a:rPr lang="ru-RU" sz="4000" b="1" dirty="0">
                <a:solidFill>
                  <a:srgbClr val="FFFF00"/>
                </a:solidFill>
                <a:effectLst>
                  <a:outerShdw blurRad="50800" dist="38100" dir="2700000" algn="tl" rotWithShape="0">
                    <a:prstClr val="black">
                      <a:alpha val="40000"/>
                    </a:prstClr>
                  </a:outerShdw>
                </a:effectLst>
              </a:rPr>
              <a:t>«Выявление уровня коммуникативных навыков детей</a:t>
            </a:r>
            <a:r>
              <a:rPr lang="ru-RU" sz="4000" b="1" dirty="0" smtClean="0">
                <a:solidFill>
                  <a:srgbClr val="FFFF00"/>
                </a:solidFill>
                <a:effectLst>
                  <a:outerShdw blurRad="50800" dist="38100" dir="2700000" algn="tl" rotWithShape="0">
                    <a:prstClr val="black">
                      <a:alpha val="40000"/>
                    </a:prstClr>
                  </a:outerShdw>
                </a:effectLst>
              </a:rPr>
              <a:t>».</a:t>
            </a:r>
          </a:p>
          <a:p>
            <a:r>
              <a:rPr lang="ru-RU" sz="4000" b="1" dirty="0" smtClean="0">
                <a:solidFill>
                  <a:srgbClr val="FFFF00"/>
                </a:solidFill>
                <a:effectLst>
                  <a:outerShdw blurRad="50800" dist="38100" dir="2700000" algn="tl" rotWithShape="0">
                    <a:prstClr val="black">
                      <a:alpha val="40000"/>
                    </a:prstClr>
                  </a:outerShdw>
                </a:effectLst>
              </a:rPr>
              <a:t>Подготовка памятки   </a:t>
            </a:r>
            <a:r>
              <a:rPr lang="ru-RU" sz="4000" b="1" dirty="0">
                <a:solidFill>
                  <a:srgbClr val="FFFF00"/>
                </a:solidFill>
                <a:effectLst>
                  <a:outerShdw blurRad="50800" dist="38100" dir="2700000" algn="tl" rotWithShape="0">
                    <a:prstClr val="black">
                      <a:alpha val="40000"/>
                    </a:prstClr>
                  </a:outerShdw>
                </a:effectLst>
              </a:rPr>
              <a:t>родителям « Как помочь ребёнку подружиться?».</a:t>
            </a:r>
          </a:p>
          <a:p>
            <a:pPr marL="0" indent="0">
              <a:buNone/>
            </a:pPr>
            <a:endParaRPr lang="ru-RU" sz="4000" dirty="0"/>
          </a:p>
          <a:p>
            <a:endParaRPr lang="ru-RU" sz="4000" dirty="0">
              <a:solidFill>
                <a:srgbClr val="FFFF00"/>
              </a:solidFill>
            </a:endParaRPr>
          </a:p>
          <a:p>
            <a:endParaRPr lang="ru-RU" sz="4000" b="1" dirty="0">
              <a:solidFill>
                <a:srgbClr val="FFFF00"/>
              </a:solidFill>
            </a:endParaRPr>
          </a:p>
        </p:txBody>
      </p:sp>
    </p:spTree>
    <p:extLst>
      <p:ext uri="{BB962C8B-B14F-4D97-AF65-F5344CB8AC3E}">
        <p14:creationId xmlns:p14="http://schemas.microsoft.com/office/powerpoint/2010/main" val="3770332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9026"/>
            <a:ext cx="11926957" cy="4044305"/>
          </a:xfrm>
        </p:spPr>
        <p:txBody>
          <a:bodyPr/>
          <a:lstStyle/>
          <a:p>
            <a:pPr algn="l"/>
            <a:r>
              <a:rPr lang="ru-RU" sz="3600" b="1" cap="none" spc="0" dirty="0">
                <a:ln w="22225">
                  <a:solidFill>
                    <a:schemeClr val="accent2"/>
                  </a:solidFill>
                  <a:prstDash val="solid"/>
                </a:ln>
                <a:solidFill>
                  <a:schemeClr val="accent2">
                    <a:lumMod val="40000"/>
                    <a:lumOff val="60000"/>
                  </a:schemeClr>
                </a:solidFill>
              </a:rPr>
              <a:t> </a:t>
            </a:r>
            <a:r>
              <a:rPr lang="ru-RU" sz="3600" b="1" cap="none" spc="0" dirty="0" smtClean="0">
                <a:ln w="22225">
                  <a:solidFill>
                    <a:schemeClr val="accent2"/>
                  </a:solidFill>
                  <a:prstDash val="solid"/>
                </a:ln>
                <a:solidFill>
                  <a:schemeClr val="accent2">
                    <a:lumMod val="40000"/>
                    <a:lumOff val="60000"/>
                  </a:schemeClr>
                </a:solidFill>
              </a:rPr>
              <a:t>     </a:t>
            </a:r>
            <a:br>
              <a:rPr lang="ru-RU" sz="3600" b="1" cap="none" spc="0" dirty="0" smtClean="0">
                <a:ln w="22225">
                  <a:solidFill>
                    <a:schemeClr val="accent2"/>
                  </a:solidFill>
                  <a:prstDash val="solid"/>
                </a:ln>
                <a:solidFill>
                  <a:schemeClr val="accent2">
                    <a:lumMod val="40000"/>
                    <a:lumOff val="60000"/>
                  </a:schemeClr>
                </a:solidFill>
              </a:rPr>
            </a:br>
            <a:r>
              <a:rPr lang="ru-RU" sz="3600" b="1" cap="none" spc="0" dirty="0">
                <a:ln w="22225">
                  <a:solidFill>
                    <a:schemeClr val="accent2"/>
                  </a:solidFill>
                  <a:prstDash val="solid"/>
                </a:ln>
                <a:solidFill>
                  <a:schemeClr val="accent2">
                    <a:lumMod val="40000"/>
                    <a:lumOff val="60000"/>
                  </a:schemeClr>
                </a:solidFill>
              </a:rPr>
              <a:t> </a:t>
            </a:r>
            <a:r>
              <a:rPr lang="ru-RU" sz="3600" b="1" cap="none" spc="0" dirty="0" smtClean="0">
                <a:ln w="22225">
                  <a:solidFill>
                    <a:schemeClr val="accent2"/>
                  </a:solidFill>
                  <a:prstDash val="solid"/>
                </a:ln>
                <a:solidFill>
                  <a:schemeClr val="accent2">
                    <a:lumMod val="40000"/>
                    <a:lumOff val="60000"/>
                  </a:schemeClr>
                </a:solidFill>
              </a:rPr>
              <a:t>    </a:t>
            </a:r>
            <a:r>
              <a:rPr lang="ru-RU" sz="3600" b="1" cap="none" spc="0" dirty="0" smtClean="0">
                <a:ln w="22225">
                  <a:solidFill>
                    <a:schemeClr val="accent2"/>
                  </a:solidFill>
                  <a:prstDash val="solid"/>
                </a:ln>
                <a:solidFill>
                  <a:schemeClr val="accent2">
                    <a:lumMod val="75000"/>
                  </a:schemeClr>
                </a:solidFill>
              </a:rPr>
              <a:t>Дружба</a:t>
            </a:r>
            <a:r>
              <a:rPr lang="ru-RU" sz="3600" cap="none" spc="0" dirty="0" smtClean="0">
                <a:ln w="0"/>
                <a:solidFill>
                  <a:srgbClr val="0070C0"/>
                </a:solidFill>
                <a:effectLst>
                  <a:outerShdw blurRad="38100" dist="19050" dir="2700000" algn="tl" rotWithShape="0">
                    <a:schemeClr val="dk1">
                      <a:alpha val="40000"/>
                    </a:schemeClr>
                  </a:outerShdw>
                </a:effectLst>
              </a:rPr>
              <a:t> </a:t>
            </a:r>
            <a:r>
              <a:rPr lang="ru-RU" sz="2800" cap="none" spc="0" dirty="0" smtClean="0">
                <a:ln w="0"/>
                <a:solidFill>
                  <a:srgbClr val="0070C0"/>
                </a:solidFill>
                <a:effectLst>
                  <a:outerShdw blurRad="38100" dist="19050" dir="2700000" algn="tl" rotWithShape="0">
                    <a:schemeClr val="dk1">
                      <a:alpha val="40000"/>
                    </a:schemeClr>
                  </a:outerShdw>
                </a:effectLst>
              </a:rPr>
              <a:t>- близкие отношения,</a:t>
            </a:r>
            <a:br>
              <a:rPr lang="ru-RU" sz="2800" cap="none" spc="0" dirty="0" smtClean="0">
                <a:ln w="0"/>
                <a:solidFill>
                  <a:srgbClr val="0070C0"/>
                </a:solidFill>
                <a:effectLst>
                  <a:outerShdw blurRad="38100" dist="19050" dir="2700000" algn="tl" rotWithShape="0">
                    <a:schemeClr val="dk1">
                      <a:alpha val="40000"/>
                    </a:schemeClr>
                  </a:outerShdw>
                </a:effectLst>
              </a:rPr>
            </a:br>
            <a:r>
              <a:rPr lang="ru-RU" sz="2800" cap="none" spc="0" dirty="0" smtClean="0">
                <a:ln w="0"/>
                <a:solidFill>
                  <a:srgbClr val="0070C0"/>
                </a:solidFill>
                <a:effectLst>
                  <a:outerShdw blurRad="38100" dist="19050" dir="2700000" algn="tl" rotWithShape="0">
                    <a:schemeClr val="dk1">
                      <a:alpha val="40000"/>
                    </a:schemeClr>
                  </a:outerShdw>
                </a:effectLst>
              </a:rPr>
              <a:t>       основанные на взаимном доверии, </a:t>
            </a:r>
            <a:br>
              <a:rPr lang="ru-RU" sz="2800" cap="none" spc="0" dirty="0" smtClean="0">
                <a:ln w="0"/>
                <a:solidFill>
                  <a:srgbClr val="0070C0"/>
                </a:solidFill>
                <a:effectLst>
                  <a:outerShdw blurRad="38100" dist="19050" dir="2700000" algn="tl" rotWithShape="0">
                    <a:schemeClr val="dk1">
                      <a:alpha val="40000"/>
                    </a:schemeClr>
                  </a:outerShdw>
                </a:effectLst>
              </a:rPr>
            </a:br>
            <a:r>
              <a:rPr lang="ru-RU" sz="2800" cap="none" spc="0" dirty="0" smtClean="0">
                <a:ln w="0"/>
                <a:solidFill>
                  <a:srgbClr val="0070C0"/>
                </a:solidFill>
                <a:effectLst>
                  <a:outerShdw blurRad="38100" dist="19050" dir="2700000" algn="tl" rotWithShape="0">
                    <a:schemeClr val="dk1">
                      <a:alpha val="40000"/>
                    </a:schemeClr>
                  </a:outerShdw>
                </a:effectLst>
              </a:rPr>
              <a:t>       привязанности, общности интересов</a:t>
            </a:r>
            <a:br>
              <a:rPr lang="ru-RU" sz="2800" cap="none" spc="0" dirty="0" smtClean="0">
                <a:ln w="0"/>
                <a:solidFill>
                  <a:srgbClr val="0070C0"/>
                </a:solidFill>
                <a:effectLst>
                  <a:outerShdw blurRad="38100" dist="19050" dir="2700000" algn="tl" rotWithShape="0">
                    <a:schemeClr val="dk1">
                      <a:alpha val="40000"/>
                    </a:schemeClr>
                  </a:outerShdw>
                </a:effectLst>
              </a:rPr>
            </a:br>
            <a:r>
              <a:rPr lang="ru-RU" sz="2800" cap="none" spc="0" dirty="0" smtClean="0">
                <a:ln w="0"/>
                <a:solidFill>
                  <a:srgbClr val="0070C0"/>
                </a:solidFill>
                <a:effectLst>
                  <a:outerShdw blurRad="38100" dist="19050" dir="2700000" algn="tl" rotWithShape="0">
                    <a:schemeClr val="dk1">
                      <a:alpha val="40000"/>
                    </a:schemeClr>
                  </a:outerShdw>
                </a:effectLst>
              </a:rPr>
              <a:t>       (Словарь Ожегова).</a:t>
            </a:r>
            <a:br>
              <a:rPr lang="ru-RU" sz="2800" cap="none" spc="0" dirty="0" smtClean="0">
                <a:ln w="0"/>
                <a:solidFill>
                  <a:srgbClr val="0070C0"/>
                </a:solidFill>
                <a:effectLst>
                  <a:outerShdw blurRad="38100" dist="19050" dir="2700000" algn="tl" rotWithShape="0">
                    <a:schemeClr val="dk1">
                      <a:alpha val="40000"/>
                    </a:schemeClr>
                  </a:outerShdw>
                </a:effectLst>
              </a:rPr>
            </a:br>
            <a:r>
              <a:rPr lang="ru-RU" sz="8800" b="1" cap="none" spc="0" dirty="0" smtClean="0">
                <a:ln w="6600">
                  <a:solidFill>
                    <a:schemeClr val="accent2"/>
                  </a:solidFill>
                  <a:prstDash val="solid"/>
                </a:ln>
                <a:solidFill>
                  <a:srgbClr val="0070C0"/>
                </a:solidFill>
                <a:effectLst>
                  <a:outerShdw dist="38100" dir="2700000" algn="tl" rotWithShape="0">
                    <a:schemeClr val="accent2"/>
                  </a:outerShdw>
                </a:effectLst>
              </a:rPr>
              <a:t/>
            </a:r>
            <a:br>
              <a:rPr lang="ru-RU" sz="8800" b="1" cap="none" spc="0" dirty="0" smtClean="0">
                <a:ln w="6600">
                  <a:solidFill>
                    <a:schemeClr val="accent2"/>
                  </a:solidFill>
                  <a:prstDash val="solid"/>
                </a:ln>
                <a:solidFill>
                  <a:srgbClr val="0070C0"/>
                </a:solidFill>
                <a:effectLst>
                  <a:outerShdw dist="38100" dir="2700000" algn="tl" rotWithShape="0">
                    <a:schemeClr val="accent2"/>
                  </a:outerShdw>
                </a:effectLst>
              </a:rPr>
            </a:br>
            <a:r>
              <a:rPr lang="ru-RU" sz="9600" b="1" cap="none" spc="0" dirty="0" smtClean="0">
                <a:ln w="6600">
                  <a:solidFill>
                    <a:schemeClr val="accent2"/>
                  </a:solidFill>
                  <a:prstDash val="solid"/>
                </a:ln>
                <a:solidFill>
                  <a:srgbClr val="FFFF00"/>
                </a:solidFill>
                <a:effectLst>
                  <a:outerShdw dist="38100" dir="2700000" algn="tl" rotWithShape="0">
                    <a:schemeClr val="accent2"/>
                  </a:outerShdw>
                </a:effectLst>
              </a:rPr>
              <a:t>Что такое дружба?</a:t>
            </a:r>
            <a:endParaRPr lang="ru-RU" sz="9600" b="1" cap="none" spc="0"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3" name="Текст 2"/>
          <p:cNvSpPr>
            <a:spLocks noGrp="1"/>
          </p:cNvSpPr>
          <p:nvPr>
            <p:ph type="body" idx="1"/>
          </p:nvPr>
        </p:nvSpPr>
        <p:spPr>
          <a:xfrm>
            <a:off x="92765" y="4010333"/>
            <a:ext cx="11256026" cy="2602501"/>
          </a:xfrm>
        </p:spPr>
        <p:txBody>
          <a:bodyPr>
            <a:normAutofit fontScale="77500" lnSpcReduction="20000"/>
          </a:bodyPr>
          <a:lstStyle/>
          <a:p>
            <a:pPr algn="l"/>
            <a:r>
              <a:rPr lang="ru-RU" sz="3600" b="1" dirty="0" smtClean="0">
                <a:ln w="22225">
                  <a:solidFill>
                    <a:schemeClr val="accent2"/>
                  </a:solidFill>
                  <a:prstDash val="solid"/>
                </a:ln>
                <a:solidFill>
                  <a:schemeClr val="accent2">
                    <a:lumMod val="40000"/>
                    <a:lumOff val="60000"/>
                  </a:schemeClr>
                </a:solidFill>
              </a:rPr>
              <a:t>                                                                      </a:t>
            </a:r>
          </a:p>
          <a:p>
            <a:pPr algn="l"/>
            <a:r>
              <a:rPr lang="ru-RU" sz="3600" b="1" dirty="0" smtClean="0">
                <a:ln w="22225">
                  <a:solidFill>
                    <a:schemeClr val="accent2"/>
                  </a:solidFill>
                  <a:prstDash val="solid"/>
                </a:ln>
                <a:solidFill>
                  <a:schemeClr val="accent2">
                    <a:lumMod val="40000"/>
                    <a:lumOff val="60000"/>
                  </a:schemeClr>
                </a:solidFill>
              </a:rPr>
              <a:t>                                                                                  </a:t>
            </a:r>
            <a:r>
              <a:rPr lang="ru-RU" sz="3600" b="1" dirty="0" smtClean="0">
                <a:ln w="22225">
                  <a:solidFill>
                    <a:schemeClr val="accent2"/>
                  </a:solidFill>
                  <a:prstDash val="solid"/>
                </a:ln>
                <a:solidFill>
                  <a:schemeClr val="accent2">
                    <a:lumMod val="75000"/>
                  </a:schemeClr>
                </a:solidFill>
              </a:rPr>
              <a:t> </a:t>
            </a:r>
            <a:r>
              <a:rPr lang="ru-RU" sz="4600" b="1" dirty="0" smtClean="0">
                <a:ln w="22225">
                  <a:solidFill>
                    <a:schemeClr val="accent2"/>
                  </a:solidFill>
                  <a:prstDash val="solid"/>
                </a:ln>
                <a:solidFill>
                  <a:schemeClr val="accent2">
                    <a:lumMod val="75000"/>
                  </a:schemeClr>
                </a:solidFill>
              </a:rPr>
              <a:t>Дружба</a:t>
            </a:r>
            <a:r>
              <a:rPr lang="ru-RU" sz="2800" b="1" dirty="0" smtClean="0">
                <a:ln w="22225">
                  <a:solidFill>
                    <a:schemeClr val="accent2"/>
                  </a:solidFill>
                  <a:prstDash val="solid"/>
                </a:ln>
                <a:solidFill>
                  <a:schemeClr val="accent2">
                    <a:lumMod val="75000"/>
                  </a:schemeClr>
                </a:solidFill>
              </a:rPr>
              <a:t> </a:t>
            </a:r>
            <a:r>
              <a:rPr lang="ru-RU" sz="3600" dirty="0" smtClean="0">
                <a:ln w="0"/>
                <a:solidFill>
                  <a:srgbClr val="0070C0"/>
                </a:solidFill>
                <a:effectLst>
                  <a:outerShdw blurRad="38100" dist="19050" dir="2700000" algn="tl" rotWithShape="0">
                    <a:schemeClr val="dk1">
                      <a:alpha val="40000"/>
                    </a:schemeClr>
                  </a:outerShdw>
                </a:effectLst>
              </a:rPr>
              <a:t>– бескорыстная </a:t>
            </a:r>
          </a:p>
          <a:p>
            <a:pPr algn="l"/>
            <a:r>
              <a:rPr lang="ru-RU" sz="3600" dirty="0" smtClean="0">
                <a:ln w="0"/>
                <a:solidFill>
                  <a:srgbClr val="0070C0"/>
                </a:solidFill>
                <a:effectLst>
                  <a:outerShdw blurRad="38100" dist="19050" dir="2700000" algn="tl" rotWithShape="0">
                    <a:schemeClr val="dk1">
                      <a:alpha val="40000"/>
                    </a:schemeClr>
                  </a:outerShdw>
                </a:effectLst>
              </a:rPr>
              <a:t>                                                                                     стойкая приязнь («Толковый</a:t>
            </a:r>
          </a:p>
          <a:p>
            <a:pPr algn="l"/>
            <a:r>
              <a:rPr lang="ru-RU" sz="3600" dirty="0" smtClean="0">
                <a:ln w="0"/>
                <a:solidFill>
                  <a:srgbClr val="0070C0"/>
                </a:solidFill>
                <a:effectLst>
                  <a:outerShdw blurRad="38100" dist="19050" dir="2700000" algn="tl" rotWithShape="0">
                    <a:schemeClr val="dk1">
                      <a:alpha val="40000"/>
                    </a:schemeClr>
                  </a:outerShdw>
                </a:effectLst>
              </a:rPr>
              <a:t>                                                                                     словарь </a:t>
            </a:r>
            <a:r>
              <a:rPr lang="ru-RU" sz="3600" dirty="0" err="1" smtClean="0">
                <a:ln w="0"/>
                <a:solidFill>
                  <a:srgbClr val="0070C0"/>
                </a:solidFill>
                <a:effectLst>
                  <a:outerShdw blurRad="38100" dist="19050" dir="2700000" algn="tl" rotWithShape="0">
                    <a:schemeClr val="dk1">
                      <a:alpha val="40000"/>
                    </a:schemeClr>
                  </a:outerShdw>
                </a:effectLst>
              </a:rPr>
              <a:t>В.И.Даля</a:t>
            </a:r>
            <a:r>
              <a:rPr lang="ru-RU" sz="3600" dirty="0" smtClean="0">
                <a:ln w="0"/>
                <a:solidFill>
                  <a:schemeClr val="tx1"/>
                </a:solidFill>
                <a:effectLst>
                  <a:outerShdw blurRad="38100" dist="19050" dir="2700000" algn="tl" rotWithShape="0">
                    <a:schemeClr val="dk1">
                      <a:alpha val="40000"/>
                    </a:schemeClr>
                  </a:outerShdw>
                </a:effectLst>
              </a:rPr>
              <a:t>)</a:t>
            </a:r>
            <a:endParaRPr lang="ru-RU" sz="3600" dirty="0"/>
          </a:p>
        </p:txBody>
      </p:sp>
      <p:pic>
        <p:nvPicPr>
          <p:cNvPr id="4" name="Рисунок 3"/>
          <p:cNvPicPr>
            <a:picLocks noChangeAspect="1"/>
          </p:cNvPicPr>
          <p:nvPr/>
        </p:nvPicPr>
        <p:blipFill>
          <a:blip r:embed="rId2"/>
          <a:stretch>
            <a:fillRect/>
          </a:stretch>
        </p:blipFill>
        <p:spPr>
          <a:xfrm>
            <a:off x="675861" y="3941266"/>
            <a:ext cx="2890772" cy="2671568"/>
          </a:xfrm>
          <a:prstGeom prst="rect">
            <a:avLst/>
          </a:prstGeom>
        </p:spPr>
      </p:pic>
    </p:spTree>
    <p:extLst>
      <p:ext uri="{BB962C8B-B14F-4D97-AF65-F5344CB8AC3E}">
        <p14:creationId xmlns:p14="http://schemas.microsoft.com/office/powerpoint/2010/main" val="2193061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3183" y="151549"/>
            <a:ext cx="11779876" cy="6777240"/>
          </a:xfrm>
          <a:prstGeom prst="rect">
            <a:avLst/>
          </a:prstGeom>
        </p:spPr>
        <p:txBody>
          <a:bodyPr wrap="square">
            <a:spAutoFit/>
          </a:bodyPr>
          <a:lstStyle/>
          <a:p>
            <a:pPr algn="ctr">
              <a:lnSpc>
                <a:spcPct val="115000"/>
              </a:lnSpc>
              <a:spcAft>
                <a:spcPts val="1000"/>
              </a:spcAft>
            </a:pPr>
            <a:r>
              <a:rPr lang="ru-RU" sz="3200" b="1" spc="600" dirty="0" smtClean="0">
                <a:ln w="9525" cmpd="sng">
                  <a:solidFill>
                    <a:schemeClr val="accent1"/>
                  </a:solidFill>
                  <a:prstDash val="solid"/>
                </a:ln>
                <a:solidFill>
                  <a:srgbClr val="70AD47">
                    <a:tint val="1000"/>
                  </a:srgbClr>
                </a:solidFill>
                <a:effectLst>
                  <a:glow rad="38100">
                    <a:schemeClr val="accent1">
                      <a:alpha val="40000"/>
                    </a:schemeClr>
                  </a:glow>
                  <a:outerShdw blurRad="50800" dist="38100" dir="13500000" algn="br"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sz="3200" b="1" spc="600" dirty="0" smtClean="0">
                <a:ln w="22225">
                  <a:solidFill>
                    <a:schemeClr val="accent2"/>
                  </a:solidFill>
                  <a:prstDash val="solid"/>
                </a:ln>
                <a:solidFill>
                  <a:schemeClr val="accent2">
                    <a:lumMod val="40000"/>
                    <a:lumOff val="60000"/>
                  </a:schemeClr>
                </a:solidFill>
                <a:effectLst>
                  <a:outerShdw blurRad="50800" dist="38100" dir="13500000" algn="br" rotWithShape="0">
                    <a:prstClr val="black">
                      <a:alpha val="40000"/>
                    </a:prstClr>
                  </a:outerShdw>
                </a:effectLst>
                <a:latin typeface="+mj-lt"/>
                <a:ea typeface="Calibri" panose="020F0502020204030204" pitchFamily="34" charset="0"/>
                <a:cs typeface="Times New Roman" panose="02020603050405020304" pitchFamily="18" charset="0"/>
              </a:rPr>
              <a:t>« Первые уроки дружбы»</a:t>
            </a:r>
          </a:p>
          <a:p>
            <a:pPr algn="just">
              <a:lnSpc>
                <a:spcPct val="115000"/>
              </a:lnSpc>
              <a:spcAft>
                <a:spcPts val="1000"/>
              </a:spcAft>
            </a:pPr>
            <a:r>
              <a:rPr lang="ru-RU" b="1" dirty="0" smtClean="0">
                <a:effectLst>
                  <a:outerShdw blurRad="50800" dist="38100" dir="2700000" algn="tl" rotWithShape="0">
                    <a:prstClr val="black">
                      <a:alpha val="40000"/>
                    </a:prstClr>
                  </a:outerShdw>
                </a:effectLst>
                <a:latin typeface="+mj-lt"/>
                <a:ea typeface="Calibri" panose="020F0502020204030204" pitchFamily="34" charset="0"/>
                <a:cs typeface="Times New Roman" panose="02020603050405020304" pitchFamily="18" charset="0"/>
              </a:rPr>
              <a:t>          Почему </a:t>
            </a:r>
            <a:r>
              <a:rPr lang="ru-RU" b="1" dirty="0">
                <a:effectLst>
                  <a:outerShdw blurRad="50800" dist="38100" dir="2700000" algn="tl" rotWithShape="0">
                    <a:prstClr val="black">
                      <a:alpha val="40000"/>
                    </a:prstClr>
                  </a:outerShdw>
                </a:effectLst>
                <a:latin typeface="+mj-lt"/>
                <a:ea typeface="Calibri" panose="020F0502020204030204" pitchFamily="34" charset="0"/>
                <a:cs typeface="Times New Roman" panose="02020603050405020304" pitchFamily="18" charset="0"/>
              </a:rPr>
              <a:t>мы именно эту тему сегодня затрагиваем на собрании? Потому что дети ваши вошли в тот возраст, когда общение со сверстниками становиться для вашего ребёнка самым важным и значимым. Ведь с детьми ребёнок ведёт себя совсем иначе, чем со взрослыми: он раскрепощён, более самостоятелен. Само же общение развивает ребёнка как личность: учит взаимодействовать, проявлять сочувствие, справедливость, чуткость. А самое главное к 6 годам дети стремятся завоевать уважение сверстников, в нашей группе все это делают по-разному: кто-то принесёт что-нибудь, чтобы похвалиться, кто- то поделится, кто-то старается на занятиях отличиться хорошим ответом, кто-то силой берёт, задирается, но чаще с таким дети потом не играют.</a:t>
            </a:r>
            <a:endParaRPr lang="ru-RU" sz="1600" b="1" dirty="0">
              <a:effectLst>
                <a:outerShdw blurRad="50800" dist="38100" dir="2700000" algn="tl" rotWithShape="0">
                  <a:prstClr val="black">
                    <a:alpha val="40000"/>
                  </a:prstClr>
                </a:outerShdw>
              </a:effectLst>
              <a:latin typeface="+mj-lt"/>
              <a:ea typeface="Calibri" panose="020F0502020204030204" pitchFamily="34" charset="0"/>
              <a:cs typeface="Times New Roman" panose="02020603050405020304" pitchFamily="18" charset="0"/>
            </a:endParaRPr>
          </a:p>
          <a:p>
            <a:pPr indent="558800" algn="just">
              <a:lnSpc>
                <a:spcPct val="115000"/>
              </a:lnSpc>
              <a:spcAft>
                <a:spcPts val="1000"/>
              </a:spcAft>
            </a:pPr>
            <a:r>
              <a:rPr lang="ru-RU" b="1" dirty="0">
                <a:effectLst>
                  <a:outerShdw blurRad="50800" dist="38100" dir="2700000" algn="tl" rotWithShape="0">
                    <a:prstClr val="black">
                      <a:alpha val="40000"/>
                    </a:prstClr>
                  </a:outerShdw>
                </a:effectLst>
                <a:latin typeface="+mj-lt"/>
                <a:ea typeface="Calibri" panose="020F0502020204030204" pitchFamily="34" charset="0"/>
                <a:cs typeface="Times New Roman" panose="02020603050405020304" pitchFamily="18" charset="0"/>
              </a:rPr>
              <a:t>Долгое время считалось, что общение сверстников складывается само собой, не требует вмешательство взрослого, и уж совсем дикой казалась мысль, что детей надо учить играть. Сегодня это делать необходимо. Дети разучились общаться друг с другом, т.е. не умеют. Они конечно вместе играют, рассказывают друг другу что то, но не получается выслушать друг друга, каждый старается сказать сам, в редком случае выслушать другого, порадоваться успехам, или утешить</a:t>
            </a:r>
            <a:r>
              <a:rPr lang="ru-RU" b="1" dirty="0" smtClean="0">
                <a:effectLst>
                  <a:outerShdw blurRad="50800" dist="38100" dir="2700000" algn="tl" rotWithShape="0">
                    <a:prstClr val="black">
                      <a:alpha val="40000"/>
                    </a:prstClr>
                  </a:outerShdw>
                </a:effectLst>
                <a:latin typeface="+mj-lt"/>
                <a:ea typeface="Calibri" panose="020F0502020204030204" pitchFamily="34" charset="0"/>
                <a:cs typeface="Times New Roman" panose="02020603050405020304" pitchFamily="18" charset="0"/>
              </a:rPr>
              <a:t>.</a:t>
            </a:r>
          </a:p>
          <a:p>
            <a:pPr indent="558800" algn="just">
              <a:lnSpc>
                <a:spcPct val="115000"/>
              </a:lnSpc>
              <a:spcAft>
                <a:spcPts val="1000"/>
              </a:spcAft>
            </a:pPr>
            <a:r>
              <a:rPr lang="ru-RU" b="1" dirty="0">
                <a:effectLst>
                  <a:outerShdw blurRad="50800" dist="38100" dir="2700000" algn="tl" rotWithShape="0">
                    <a:prstClr val="black">
                      <a:alpha val="40000"/>
                    </a:prstClr>
                  </a:outerShdw>
                </a:effectLst>
              </a:rPr>
              <a:t>Конечно же самые первые уроки общения ребёнок берёт дома. Если взрослые общаются </a:t>
            </a:r>
            <a:r>
              <a:rPr lang="ru-RU" b="1" dirty="0" smtClean="0">
                <a:effectLst>
                  <a:outerShdw blurRad="50800" dist="38100" dir="2700000" algn="tl" rotWithShape="0">
                    <a:prstClr val="black">
                      <a:alpha val="40000"/>
                    </a:prstClr>
                  </a:outerShdw>
                </a:effectLst>
              </a:rPr>
              <a:t> </a:t>
            </a:r>
            <a:r>
              <a:rPr lang="ru-RU" b="1" dirty="0">
                <a:effectLst>
                  <a:outerShdw blurRad="50800" dist="38100" dir="2700000" algn="tl" rotWithShape="0">
                    <a:prstClr val="black">
                      <a:alpha val="40000"/>
                    </a:prstClr>
                  </a:outerShdw>
                </a:effectLst>
              </a:rPr>
              <a:t>приветливо, в речи часто можно услышать вежливые обращения ко всем членам семьи, если ребёнку всегда объяснят причину, почему так не следует говорить или поступать, посоветуют как себя вести правильно, то и ребёнок считает это нормой общения и эту норму приносит с собой в детский коллектив. Этому пока мы в группе учимся. Мы много говорим с детьми о дружбе, как поступают настоящие друзья, проигрываем ситуации различные, где детям надо проявить сочувствие другу, суметь договориться именно с помощью слов, а не </a:t>
            </a:r>
            <a:r>
              <a:rPr lang="ru-RU" b="1" dirty="0" smtClean="0">
                <a:effectLst>
                  <a:outerShdw blurRad="50800" dist="38100" dir="2700000" algn="tl" rotWithShape="0">
                    <a:prstClr val="black">
                      <a:alpha val="40000"/>
                    </a:prstClr>
                  </a:outerShdw>
                </a:effectLst>
              </a:rPr>
              <a:t>кулаков.  </a:t>
            </a:r>
            <a:endParaRPr lang="ru-RU" b="1" dirty="0">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3797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787" y="117618"/>
            <a:ext cx="11861443" cy="6892913"/>
          </a:xfrm>
          <a:prstGeom prst="rect">
            <a:avLst/>
          </a:prstGeom>
        </p:spPr>
        <p:txBody>
          <a:bodyPr wrap="square">
            <a:spAutoFit/>
          </a:bodyPr>
          <a:lstStyle/>
          <a:p>
            <a:pPr indent="558800" algn="just">
              <a:lnSpc>
                <a:spcPct val="115000"/>
              </a:lnSpc>
              <a:spcAft>
                <a:spcPts val="1000"/>
              </a:spcAft>
            </a:pPr>
            <a:r>
              <a:rPr lang="ru-RU" sz="2100" b="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Часто случаются ссоры между детьми именно из–за того, что дети не умеют договариваться, уступать другому, пожертвовать чем то ради другого, больше проявляется эгоизм. Поэтому видя возникший конфликт между детьми, мы его обязательно разбираем, даём каждому ребёнку высказаться, подумать правильно ли он поступил, а как именно надо сделать. Ну, а если возникла ссора, то надо уметь и помириться. Нередко у нас детская дружба не выдерживает сколько-нибудь серьёзного испытания: так интересно было играть вместе, а вот чем- то поделиться, что- то сделать в ущерб себе ради друга, мы не можем и не хотим. Поэтому приходиться объяснять их неправоту.</a:t>
            </a:r>
          </a:p>
          <a:p>
            <a:pPr indent="558800" algn="just">
              <a:lnSpc>
                <a:spcPct val="115000"/>
              </a:lnSpc>
              <a:spcAft>
                <a:spcPts val="1000"/>
              </a:spcAft>
            </a:pPr>
            <a:r>
              <a:rPr lang="ru-RU" sz="2100" b="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В основном у нас  преобладает дружба поочерёдно со многими детьми, в зависимости от обстоятельств. Но уже появляется и парная дружба, которая характеризуется глубокой симпатией. Дети дружат с теми,  кому испытывают симпатию и уважение, и уже возрастает избирательность дружеских контактов </a:t>
            </a:r>
            <a:r>
              <a:rPr lang="ru-RU" sz="2100" b="1" dirty="0" smtClean="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(Маша С. и Ира, Егор и Тимур., Марьяна и Арина К., Вика и Матвей К.).  </a:t>
            </a:r>
            <a:r>
              <a:rPr lang="ru-RU" sz="2100" b="1" dirty="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Дети играют по 2-3 человека, игровые предпочтения могут </a:t>
            </a:r>
            <a:r>
              <a:rPr lang="ru-RU" sz="2100" b="1" dirty="0" smtClean="0">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rPr>
              <a:t>меняться</a:t>
            </a:r>
            <a:r>
              <a:rPr lang="ru-RU" sz="2100" b="1" dirty="0">
                <a:effectLst>
                  <a:outerShdw blurRad="50800" dist="38100" dir="2700000" algn="tl" rotWithShape="0">
                    <a:prstClr val="black">
                      <a:alpha val="40000"/>
                    </a:prstClr>
                  </a:outerShdw>
                </a:effectLst>
                <a:ea typeface="Calibri" panose="020F0502020204030204" pitchFamily="34" charset="0"/>
              </a:rPr>
              <a:t> </a:t>
            </a:r>
            <a:r>
              <a:rPr lang="ru-RU" sz="2100" b="1" dirty="0" smtClean="0">
                <a:effectLst>
                  <a:outerShdw blurRad="50800" dist="38100" dir="2700000" algn="tl" rotWithShape="0">
                    <a:prstClr val="black">
                      <a:alpha val="40000"/>
                    </a:prstClr>
                  </a:outerShdw>
                </a:effectLst>
                <a:ea typeface="Calibri" panose="020F0502020204030204" pitchFamily="34" charset="0"/>
              </a:rPr>
              <a:t>в </a:t>
            </a:r>
            <a:r>
              <a:rPr lang="ru-RU" sz="2100" b="1" dirty="0">
                <a:effectLst>
                  <a:outerShdw blurRad="50800" dist="38100" dir="2700000" algn="tl" rotWithShape="0">
                    <a:prstClr val="black">
                      <a:alpha val="40000"/>
                    </a:prstClr>
                  </a:outerShdw>
                </a:effectLst>
                <a:ea typeface="Calibri" panose="020F0502020204030204" pitchFamily="34" charset="0"/>
              </a:rPr>
              <a:t>зависимости от </a:t>
            </a:r>
            <a:r>
              <a:rPr lang="ru-RU" sz="2100" b="1" dirty="0" smtClean="0">
                <a:effectLst>
                  <a:outerShdw blurRad="50800" dist="38100" dir="2700000" algn="tl" rotWithShape="0">
                    <a:prstClr val="black">
                      <a:alpha val="40000"/>
                    </a:prstClr>
                  </a:outerShdw>
                </a:effectLst>
                <a:ea typeface="Calibri" panose="020F0502020204030204" pitchFamily="34" charset="0"/>
              </a:rPr>
              <a:t>обстоятельств. Но </a:t>
            </a:r>
            <a:r>
              <a:rPr lang="ru-RU" sz="2100" b="1" dirty="0">
                <a:effectLst>
                  <a:outerShdw blurRad="50800" dist="38100" dir="2700000" algn="tl" rotWithShape="0">
                    <a:prstClr val="black">
                      <a:alpha val="40000"/>
                    </a:prstClr>
                  </a:outerShdw>
                </a:effectLst>
                <a:ea typeface="Calibri" panose="020F0502020204030204" pitchFamily="34" charset="0"/>
              </a:rPr>
              <a:t>к 7 годам </a:t>
            </a:r>
            <a:r>
              <a:rPr lang="ru-RU" sz="2100" b="1" dirty="0">
                <a:effectLst>
                  <a:outerShdw blurRad="50800" dist="38100" dir="2700000" algn="tl" rotWithShape="0">
                    <a:prstClr val="black">
                      <a:alpha val="40000"/>
                    </a:prstClr>
                  </a:outerShdw>
                </a:effectLst>
              </a:rPr>
              <a:t>возникают более устойчивые избирательные отношения, появляются первые ростки дружбы. </a:t>
            </a:r>
          </a:p>
          <a:p>
            <a:r>
              <a:rPr lang="ru-RU" sz="2100" b="1" dirty="0" smtClean="0">
                <a:effectLst>
                  <a:outerShdw blurRad="50800" dist="38100" dir="2700000" algn="tl" rotWithShape="0">
                    <a:prstClr val="black">
                      <a:alpha val="40000"/>
                    </a:prstClr>
                  </a:outerShdw>
                </a:effectLst>
              </a:rPr>
              <a:t>         Таким </a:t>
            </a:r>
            <a:r>
              <a:rPr lang="ru-RU" sz="2100" b="1" dirty="0">
                <a:effectLst>
                  <a:outerShdw blurRad="50800" dist="38100" dir="2700000" algn="tl" rotWithShape="0">
                    <a:prstClr val="black">
                      <a:alpha val="40000"/>
                    </a:prstClr>
                  </a:outerShdw>
                </a:effectLst>
              </a:rPr>
              <a:t>образом, ребёнку необходимо общение со сверстниками, как важное условие его личностного и социального развития,   в том числе и подготовки </a:t>
            </a:r>
            <a:r>
              <a:rPr lang="ru-RU" sz="2100" b="1" dirty="0" smtClean="0">
                <a:effectLst>
                  <a:outerShdw blurRad="50800" dist="38100" dir="2700000" algn="tl" rotWithShape="0">
                    <a:prstClr val="black">
                      <a:alpha val="40000"/>
                    </a:prstClr>
                  </a:outerShdw>
                </a:effectLst>
              </a:rPr>
              <a:t>его к школе.</a:t>
            </a:r>
            <a:r>
              <a:rPr lang="ru-RU" sz="2100" b="1" dirty="0">
                <a:effectLst>
                  <a:outerShdw blurRad="50800" dist="38100" dir="2700000" algn="tl" rotWithShape="0">
                    <a:prstClr val="black">
                      <a:alpha val="40000"/>
                    </a:prstClr>
                  </a:outerShdw>
                </a:effectLst>
              </a:rPr>
              <a:t> </a:t>
            </a:r>
          </a:p>
          <a:p>
            <a:r>
              <a:rPr lang="ru-RU" sz="2100" b="1" dirty="0">
                <a:effectLst>
                  <a:outerShdw blurRad="50800" dist="38100" dir="2700000" algn="tl" rotWithShape="0">
                    <a:prstClr val="black">
                      <a:alpha val="40000"/>
                    </a:prstClr>
                  </a:outerShdw>
                </a:effectLst>
              </a:rPr>
              <a:t> </a:t>
            </a:r>
            <a:r>
              <a:rPr lang="ru-RU" sz="2100" b="1" dirty="0" smtClean="0">
                <a:effectLst>
                  <a:outerShdw blurRad="50800" dist="38100" dir="2700000" algn="tl" rotWithShape="0">
                    <a:prstClr val="black">
                      <a:alpha val="40000"/>
                    </a:prstClr>
                  </a:outerShdw>
                </a:effectLst>
              </a:rPr>
              <a:t>    </a:t>
            </a:r>
            <a:endParaRPr lang="ru-RU" sz="21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4513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002" y="245540"/>
            <a:ext cx="11599969" cy="1508760"/>
          </a:xfrm>
        </p:spPr>
        <p:txBody>
          <a:bodyPr/>
          <a:lstStyle/>
          <a:p>
            <a:r>
              <a:rPr lang="ru-RU" dirty="0" smtClean="0"/>
              <a:t>                                 </a:t>
            </a:r>
            <a:r>
              <a:rPr lang="ru-RU" sz="8000" b="1" i="1" cap="none" dirty="0" smtClean="0">
                <a:ln w="22225">
                  <a:solidFill>
                    <a:schemeClr val="accent2"/>
                  </a:solidFill>
                  <a:prstDash val="solid"/>
                </a:ln>
                <a:solidFill>
                  <a:schemeClr val="accent2">
                    <a:lumMod val="75000"/>
                  </a:schemeClr>
                </a:solidFill>
                <a:effectLst>
                  <a:outerShdw blurRad="50800" dist="38100" algn="l" rotWithShape="0">
                    <a:prstClr val="black">
                      <a:alpha val="40000"/>
                    </a:prstClr>
                  </a:outerShdw>
                </a:effectLst>
              </a:rPr>
              <a:t>Опрос</a:t>
            </a:r>
            <a:endParaRPr lang="ru-RU" sz="6000" i="1" dirty="0">
              <a:solidFill>
                <a:srgbClr val="FFC000"/>
              </a:solidFill>
              <a:effectLst>
                <a:outerShdw blurRad="50800" dist="38100" algn="l" rotWithShape="0">
                  <a:prstClr val="black">
                    <a:alpha val="40000"/>
                  </a:prstClr>
                </a:outerShdw>
              </a:effectLst>
            </a:endParaRP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val="0"/>
              </a:ext>
            </a:extLst>
          </a:blip>
          <a:srcRect l="12713" r="12713"/>
          <a:stretch>
            <a:fillRect/>
          </a:stretch>
        </p:blipFill>
        <p:spPr>
          <a:xfrm>
            <a:off x="6597357" y="1756578"/>
            <a:ext cx="5594643" cy="5101422"/>
          </a:xfrm>
        </p:spPr>
      </p:pic>
      <p:sp>
        <p:nvSpPr>
          <p:cNvPr id="4" name="Текст 3"/>
          <p:cNvSpPr>
            <a:spLocks noGrp="1"/>
          </p:cNvSpPr>
          <p:nvPr>
            <p:ph type="body" sz="half" idx="2"/>
          </p:nvPr>
        </p:nvSpPr>
        <p:spPr>
          <a:xfrm>
            <a:off x="237002" y="2058090"/>
            <a:ext cx="6279708" cy="4498398"/>
          </a:xfrm>
          <a:solidFill>
            <a:schemeClr val="bg2">
              <a:lumMod val="60000"/>
              <a:lumOff val="40000"/>
            </a:schemeClr>
          </a:solidFill>
          <a:ln>
            <a:noFill/>
          </a:ln>
          <a:effectLst>
            <a:outerShdw blurRad="184150" dist="241300" dir="11520000" sx="110000" sy="110000" algn="ctr">
              <a:srgbClr val="000000">
                <a:alpha val="18000"/>
              </a:srgbClr>
            </a:outerShdw>
          </a:effectLst>
          <a:scene3d>
            <a:camera prst="orthographicFront"/>
            <a:lightRig rig="threePt" dir="t"/>
          </a:scene3d>
          <a:sp3d>
            <a:bevelT/>
          </a:sp3d>
        </p:spPr>
        <p:txBody>
          <a:bodyPr>
            <a:normAutofit/>
          </a:bodyPr>
          <a:lstStyle/>
          <a:p>
            <a:r>
              <a:rPr lang="ru-RU" sz="3600" b="1" i="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                    Вопросы:</a:t>
            </a:r>
          </a:p>
          <a:p>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1</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 Что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такое дружба?</a:t>
            </a:r>
          </a:p>
          <a:p>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2</a:t>
            </a:r>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Каким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должен быть друг?</a:t>
            </a:r>
          </a:p>
          <a:p>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3</a:t>
            </a:r>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Умеешь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ли ты дружить?</a:t>
            </a:r>
          </a:p>
          <a:p>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4</a:t>
            </a:r>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У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тебя есть друг?</a:t>
            </a:r>
          </a:p>
          <a:p>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5</a:t>
            </a:r>
            <a:r>
              <a:rPr lang="ru-RU"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Если </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у тебя нет друга, то кого       ты выберешь  в друзья</a:t>
            </a:r>
            <a:r>
              <a:rPr lang="ru-RU" sz="3200" b="1" dirty="0" smtClean="0">
                <a:ln w="10160">
                  <a:solidFill>
                    <a:schemeClr val="accent5"/>
                  </a:solidFill>
                  <a:prstDash val="solid"/>
                </a:ln>
                <a:solidFill>
                  <a:srgbClr val="FFC000"/>
                </a:solidFill>
                <a:effectLst>
                  <a:outerShdw blurRad="38100" dist="22860" dir="5400000" algn="tl" rotWithShape="0">
                    <a:srgbClr val="000000">
                      <a:alpha val="30000"/>
                    </a:srgbClr>
                  </a:outerShdw>
                </a:effectLst>
              </a:rPr>
              <a:t>? </a:t>
            </a:r>
            <a:endParaRPr lang="ru-RU" sz="3200" b="1" dirty="0">
              <a:ln w="10160">
                <a:solidFill>
                  <a:schemeClr val="accent5"/>
                </a:solidFill>
                <a:prstDash val="solid"/>
              </a:ln>
              <a:solidFill>
                <a:srgbClr val="FFC0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18267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srcRect l="-91553" t="-65952" r="1337" b="870"/>
          <a:stretch/>
        </p:blipFill>
        <p:spPr>
          <a:xfrm>
            <a:off x="4397828" y="-699574"/>
            <a:ext cx="7576457" cy="7161144"/>
          </a:xfrm>
          <a:prstGeom prst="rect">
            <a:avLst/>
          </a:prstGeom>
        </p:spPr>
      </p:pic>
      <p:sp>
        <p:nvSpPr>
          <p:cNvPr id="2" name="Заголовок 1"/>
          <p:cNvSpPr>
            <a:spLocks noGrp="1"/>
          </p:cNvSpPr>
          <p:nvPr>
            <p:ph type="title"/>
          </p:nvPr>
        </p:nvSpPr>
        <p:spPr/>
        <p:txBody>
          <a:bodyPr>
            <a:normAutofit/>
          </a:bodyPr>
          <a:lstStyle/>
          <a:p>
            <a:pPr algn="ctr"/>
            <a:r>
              <a:rPr lang="ru-RU" sz="4800" b="1" i="1"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ru-RU" sz="4800" i="1" cap="none" dirty="0" smtClean="0">
                <a:ln w="0"/>
                <a:solidFill>
                  <a:schemeClr val="accent1"/>
                </a:solidFill>
                <a:effectLst>
                  <a:outerShdw blurRad="38100" dist="25400" dir="5400000" algn="ctr" rotWithShape="0">
                    <a:srgbClr val="6E747A">
                      <a:alpha val="43000"/>
                    </a:srgbClr>
                  </a:outerShdw>
                </a:effectLst>
              </a:rPr>
              <a:t>Ответы детей на вопрос                                                           </a:t>
            </a:r>
            <a:r>
              <a:rPr lang="ru-RU" sz="4800" b="1" i="1" cap="none" dirty="0" smtClean="0">
                <a:ln w="22225">
                  <a:solidFill>
                    <a:schemeClr val="accent2"/>
                  </a:solidFill>
                  <a:prstDash val="solid"/>
                </a:ln>
                <a:solidFill>
                  <a:schemeClr val="accent2">
                    <a:lumMod val="75000"/>
                  </a:schemeClr>
                </a:solidFill>
              </a:rPr>
              <a:t>«Что такое дружба?»</a:t>
            </a:r>
            <a:endParaRPr lang="ru-RU" sz="4800" b="1" i="1" cap="none" dirty="0">
              <a:ln w="22225">
                <a:solidFill>
                  <a:schemeClr val="accent2"/>
                </a:solidFill>
                <a:prstDash val="solid"/>
              </a:ln>
              <a:solidFill>
                <a:schemeClr val="accent2">
                  <a:lumMod val="75000"/>
                </a:schemeClr>
              </a:solidFill>
            </a:endParaRPr>
          </a:p>
        </p:txBody>
      </p:sp>
      <p:sp>
        <p:nvSpPr>
          <p:cNvPr id="3" name="Объект 2"/>
          <p:cNvSpPr>
            <a:spLocks noGrp="1"/>
          </p:cNvSpPr>
          <p:nvPr>
            <p:ph idx="1"/>
          </p:nvPr>
        </p:nvSpPr>
        <p:spPr>
          <a:xfrm>
            <a:off x="123900" y="1934407"/>
            <a:ext cx="11942117" cy="4923593"/>
          </a:xfrm>
        </p:spPr>
        <p:txBody>
          <a:bodyPr>
            <a:normAutofit lnSpcReduction="10000"/>
          </a:bodyPr>
          <a:lstStyle/>
          <a:p>
            <a:pPr marL="0" indent="0">
              <a:buNone/>
            </a:pPr>
            <a:r>
              <a:rPr lang="ru-RU" sz="2800" b="1" dirty="0" smtClean="0">
                <a:solidFill>
                  <a:srgbClr val="FFFF00"/>
                </a:solidFill>
                <a:effectLst>
                  <a:outerShdw blurRad="50800" dist="38100" dir="2700000" algn="tl" rotWithShape="0">
                    <a:prstClr val="black">
                      <a:alpha val="40000"/>
                    </a:prstClr>
                  </a:outerShdw>
                </a:effectLst>
              </a:rPr>
              <a:t>1. Дружба – это когда дружат.</a:t>
            </a:r>
          </a:p>
          <a:p>
            <a:pPr marL="0" indent="0">
              <a:buNone/>
            </a:pPr>
            <a:r>
              <a:rPr lang="ru-RU" sz="2800" b="1" dirty="0" smtClean="0">
                <a:solidFill>
                  <a:srgbClr val="FFFF00"/>
                </a:solidFill>
                <a:effectLst>
                  <a:outerShdw blurRad="50800" dist="38100" dir="2700000" algn="tl" rotWithShape="0">
                    <a:prstClr val="black">
                      <a:alpha val="40000"/>
                    </a:prstClr>
                  </a:outerShdw>
                </a:effectLst>
              </a:rPr>
              <a:t>2. </a:t>
            </a:r>
            <a:r>
              <a:rPr lang="ru-RU" sz="2800" b="1" dirty="0">
                <a:solidFill>
                  <a:srgbClr val="FFFF00"/>
                </a:solidFill>
                <a:effectLst>
                  <a:outerShdw blurRad="50800" dist="38100" dir="2700000" algn="tl" rotWithShape="0">
                    <a:prstClr val="black">
                      <a:alpha val="40000"/>
                    </a:prstClr>
                  </a:outerShdw>
                </a:effectLst>
              </a:rPr>
              <a:t>Д</a:t>
            </a:r>
            <a:r>
              <a:rPr lang="ru-RU" sz="2800" b="1" dirty="0" smtClean="0">
                <a:solidFill>
                  <a:srgbClr val="FFFF00"/>
                </a:solidFill>
                <a:effectLst>
                  <a:outerShdw blurRad="50800" dist="38100" dir="2700000" algn="tl" rotWithShape="0">
                    <a:prstClr val="black">
                      <a:alpha val="40000"/>
                    </a:prstClr>
                  </a:outerShdw>
                </a:effectLst>
              </a:rPr>
              <a:t>ружба –это когда играешь, не кусаешься,</a:t>
            </a:r>
          </a:p>
          <a:p>
            <a:pPr marL="0" indent="0">
              <a:buNone/>
            </a:pPr>
            <a:r>
              <a:rPr lang="ru-RU" sz="2800" b="1" dirty="0">
                <a:solidFill>
                  <a:srgbClr val="FFFF00"/>
                </a:solidFill>
                <a:effectLst>
                  <a:outerShdw blurRad="50800" dist="38100" dir="2700000" algn="tl" rotWithShape="0">
                    <a:prstClr val="black">
                      <a:alpha val="40000"/>
                    </a:prstClr>
                  </a:outerShdw>
                </a:effectLst>
              </a:rPr>
              <a:t> </a:t>
            </a:r>
            <a:r>
              <a:rPr lang="ru-RU" sz="2800" b="1" dirty="0" smtClean="0">
                <a:solidFill>
                  <a:srgbClr val="FFFF00"/>
                </a:solidFill>
                <a:effectLst>
                  <a:outerShdw blurRad="50800" dist="38100" dir="2700000" algn="tl" rotWithShape="0">
                    <a:prstClr val="black">
                      <a:alpha val="40000"/>
                    </a:prstClr>
                  </a:outerShdw>
                </a:effectLst>
              </a:rPr>
              <a:t>    не ругаешься и не дерешься.</a:t>
            </a:r>
          </a:p>
          <a:p>
            <a:pPr marL="0" indent="0">
              <a:buNone/>
            </a:pPr>
            <a:r>
              <a:rPr lang="ru-RU" sz="2800" b="1" dirty="0" smtClean="0">
                <a:solidFill>
                  <a:srgbClr val="FFFF00"/>
                </a:solidFill>
                <a:effectLst>
                  <a:outerShdw blurRad="50800" dist="38100" dir="2700000" algn="tl" rotWithShape="0">
                    <a:prstClr val="black">
                      <a:alpha val="40000"/>
                    </a:prstClr>
                  </a:outerShdw>
                </a:effectLst>
              </a:rPr>
              <a:t>3. Дружба – это  когда играешь и выигрываешь.</a:t>
            </a:r>
          </a:p>
          <a:p>
            <a:pPr marL="0" indent="0">
              <a:buNone/>
            </a:pPr>
            <a:r>
              <a:rPr lang="ru-RU" sz="2800" b="1" dirty="0" smtClean="0">
                <a:solidFill>
                  <a:srgbClr val="FFFF00"/>
                </a:solidFill>
                <a:effectLst>
                  <a:outerShdw blurRad="50800" dist="38100" dir="2700000" algn="tl" rotWithShape="0">
                    <a:prstClr val="black">
                      <a:alpha val="40000"/>
                    </a:prstClr>
                  </a:outerShdw>
                </a:effectLst>
              </a:rPr>
              <a:t>4. Дружба –это когда занимаемся, вместе    </a:t>
            </a:r>
          </a:p>
          <a:p>
            <a:pPr marL="0" indent="0">
              <a:buNone/>
            </a:pPr>
            <a:r>
              <a:rPr lang="ru-RU" sz="2800" b="1" dirty="0" smtClean="0">
                <a:solidFill>
                  <a:srgbClr val="FFFF00"/>
                </a:solidFill>
                <a:effectLst>
                  <a:outerShdw blurRad="50800" dist="38100" dir="2700000" algn="tl" rotWithShape="0">
                    <a:prstClr val="black">
                      <a:alpha val="40000"/>
                    </a:prstClr>
                  </a:outerShdw>
                </a:effectLst>
              </a:rPr>
              <a:t>     сидим за столом .</a:t>
            </a:r>
          </a:p>
          <a:p>
            <a:pPr marL="0" indent="0">
              <a:buNone/>
            </a:pPr>
            <a:r>
              <a:rPr lang="ru-RU" sz="2800" b="1" dirty="0" smtClean="0">
                <a:solidFill>
                  <a:srgbClr val="FFFF00"/>
                </a:solidFill>
                <a:effectLst>
                  <a:outerShdw blurRad="50800" dist="38100" dir="2700000" algn="tl" rotWithShape="0">
                    <a:prstClr val="black">
                      <a:alpha val="40000"/>
                    </a:prstClr>
                  </a:outerShdw>
                </a:effectLst>
              </a:rPr>
              <a:t>5. Дружба –это вместе помогать взрослым и маме.</a:t>
            </a:r>
          </a:p>
          <a:p>
            <a:pPr marL="0" indent="0">
              <a:buNone/>
            </a:pPr>
            <a:r>
              <a:rPr lang="ru-RU" sz="2800" b="1" dirty="0" smtClean="0">
                <a:solidFill>
                  <a:srgbClr val="FFFF00"/>
                </a:solidFill>
                <a:effectLst>
                  <a:outerShdw blurRad="50800" dist="38100" dir="2700000" algn="tl" rotWithShape="0">
                    <a:prstClr val="black">
                      <a:alpha val="40000"/>
                    </a:prstClr>
                  </a:outerShdw>
                </a:effectLst>
              </a:rPr>
              <a:t>6.Дружба –это есть такая каша.</a:t>
            </a:r>
          </a:p>
          <a:p>
            <a:pPr marL="0" indent="0">
              <a:buNone/>
            </a:pPr>
            <a:r>
              <a:rPr lang="ru-RU" sz="2800" b="1" dirty="0" smtClean="0">
                <a:solidFill>
                  <a:srgbClr val="FFFF00"/>
                </a:solidFill>
                <a:effectLst>
                  <a:outerShdw blurRad="50800" dist="38100" dir="2700000" algn="tl" rotWithShape="0">
                    <a:prstClr val="black">
                      <a:alpha val="40000"/>
                    </a:prstClr>
                  </a:outerShdw>
                </a:effectLst>
              </a:rPr>
              <a:t>7. </a:t>
            </a:r>
            <a:r>
              <a:rPr lang="ru-RU" sz="2800" b="1" dirty="0" smtClean="0">
                <a:solidFill>
                  <a:srgbClr val="FFFF00"/>
                </a:solidFill>
                <a:effectLst>
                  <a:outerShdw blurRad="50800" dist="38100" dir="2700000" algn="tl" rotWithShape="0">
                    <a:prstClr val="black">
                      <a:alpha val="40000"/>
                    </a:prstClr>
                  </a:outerShdw>
                </a:effectLst>
              </a:rPr>
              <a:t>Дружба </a:t>
            </a:r>
            <a:r>
              <a:rPr lang="ru-RU" sz="2800" b="1" dirty="0" smtClean="0">
                <a:solidFill>
                  <a:srgbClr val="FFFF00"/>
                </a:solidFill>
                <a:effectLst>
                  <a:outerShdw blurRad="50800" dist="38100" dir="2700000" algn="tl" rotWithShape="0">
                    <a:prstClr val="black">
                      <a:alpha val="40000"/>
                    </a:prstClr>
                  </a:outerShdw>
                </a:effectLst>
              </a:rPr>
              <a:t>–это вместе веселиться, петь, убираться</a:t>
            </a:r>
            <a:r>
              <a:rPr lang="ru-RU" b="1" dirty="0" smtClean="0">
                <a:effectLst>
                  <a:outerShdw blurRad="50800" dist="38100" dir="2700000" algn="tl" rotWithShape="0">
                    <a:prstClr val="black">
                      <a:alpha val="40000"/>
                    </a:prstClr>
                  </a:outerShdw>
                </a:effectLst>
              </a:rPr>
              <a:t>.</a:t>
            </a:r>
            <a:endParaRPr lang="ru-RU"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43883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513" y="268678"/>
            <a:ext cx="9784080" cy="1508760"/>
          </a:xfrm>
        </p:spPr>
        <p:txBody>
          <a:bodyPr>
            <a:normAutofit/>
          </a:bodyPr>
          <a:lstStyle/>
          <a:p>
            <a:r>
              <a:rPr lang="ru-RU" cap="none" dirty="0" smtClean="0">
                <a:ln w="0"/>
                <a:solidFill>
                  <a:schemeClr val="accent1"/>
                </a:solidFill>
                <a:effectLst>
                  <a:outerShdw blurRad="38100" dist="25400" dir="5400000" algn="ctr" rotWithShape="0">
                    <a:srgbClr val="6E747A">
                      <a:alpha val="43000"/>
                    </a:srgbClr>
                  </a:outerShdw>
                </a:effectLst>
              </a:rPr>
              <a:t>                        Ответы детей на вопрос </a:t>
            </a:r>
            <a:r>
              <a:rPr lang="ru-RU" dirty="0" smtClean="0"/>
              <a:t/>
            </a:r>
            <a:br>
              <a:rPr lang="ru-RU" dirty="0" smtClean="0"/>
            </a:br>
            <a:r>
              <a:rPr lang="ru-RU" dirty="0" smtClean="0">
                <a:solidFill>
                  <a:schemeClr val="accent2">
                    <a:lumMod val="75000"/>
                  </a:schemeClr>
                </a:solidFill>
              </a:rPr>
              <a:t>                     </a:t>
            </a:r>
            <a:r>
              <a:rPr lang="ru-RU" b="1" cap="none" dirty="0" smtClean="0">
                <a:ln w="22225">
                  <a:solidFill>
                    <a:schemeClr val="accent2"/>
                  </a:solidFill>
                  <a:prstDash val="solid"/>
                </a:ln>
                <a:solidFill>
                  <a:schemeClr val="accent2">
                    <a:lumMod val="75000"/>
                  </a:schemeClr>
                </a:solidFill>
              </a:rPr>
              <a:t>«Каким должен быть друг?»</a:t>
            </a:r>
            <a:endParaRPr lang="ru-RU" b="1" cap="none" dirty="0">
              <a:ln w="22225">
                <a:solidFill>
                  <a:schemeClr val="accent2"/>
                </a:solidFill>
                <a:prstDash val="solid"/>
              </a:ln>
              <a:solidFill>
                <a:schemeClr val="accent2">
                  <a:lumMod val="75000"/>
                </a:schemeClr>
              </a:solidFill>
            </a:endParaRPr>
          </a:p>
        </p:txBody>
      </p:sp>
      <p:sp>
        <p:nvSpPr>
          <p:cNvPr id="3" name="Объект 2"/>
          <p:cNvSpPr>
            <a:spLocks noGrp="1"/>
          </p:cNvSpPr>
          <p:nvPr>
            <p:ph idx="1"/>
          </p:nvPr>
        </p:nvSpPr>
        <p:spPr>
          <a:xfrm>
            <a:off x="0" y="1976033"/>
            <a:ext cx="11592734" cy="4742482"/>
          </a:xfrm>
        </p:spPr>
        <p:txBody>
          <a:bodyPr>
            <a:normAutofit fontScale="55000" lnSpcReduction="20000"/>
          </a:bodyPr>
          <a:lstStyle/>
          <a:p>
            <a:pPr marL="0" indent="0">
              <a:buNone/>
            </a:pPr>
            <a:r>
              <a:rPr lang="ru-RU" sz="3800" dirty="0" smtClean="0"/>
              <a:t>          </a:t>
            </a:r>
            <a:r>
              <a:rPr lang="ru-RU" sz="5100" dirty="0" smtClean="0"/>
              <a:t>   </a:t>
            </a:r>
            <a:r>
              <a:rPr lang="ru-RU" sz="5100" b="1" dirty="0" smtClean="0"/>
              <a:t>Честный           Смелый                 Не жадный</a:t>
            </a:r>
          </a:p>
          <a:p>
            <a:pPr marL="0" indent="0">
              <a:buNone/>
            </a:pPr>
            <a:endParaRPr lang="ru-RU" sz="2900" dirty="0"/>
          </a:p>
          <a:p>
            <a:pPr marL="0" indent="0">
              <a:buNone/>
            </a:pPr>
            <a:r>
              <a:rPr lang="ru-RU" sz="5800" b="1" dirty="0" smtClean="0"/>
              <a:t>Добрый</a:t>
            </a:r>
            <a:r>
              <a:rPr lang="ru-RU" sz="5800" dirty="0" smtClean="0"/>
              <a:t> </a:t>
            </a:r>
            <a:r>
              <a:rPr lang="ru-RU" sz="3800" dirty="0" smtClean="0"/>
              <a:t>                                                                                                                     </a:t>
            </a:r>
            <a:r>
              <a:rPr lang="ru-RU" sz="5100" dirty="0" smtClean="0"/>
              <a:t> </a:t>
            </a:r>
            <a:r>
              <a:rPr lang="ru-RU" sz="5100" b="1" dirty="0" smtClean="0"/>
              <a:t>Неплохой, а хороший                     </a:t>
            </a:r>
          </a:p>
          <a:p>
            <a:pPr marL="0" indent="0">
              <a:buNone/>
            </a:pPr>
            <a:endParaRPr lang="ru-RU" dirty="0" smtClean="0"/>
          </a:p>
          <a:p>
            <a:pPr marL="0" indent="0">
              <a:buNone/>
            </a:pPr>
            <a:r>
              <a:rPr lang="ru-RU" sz="5100" b="1" dirty="0" smtClean="0"/>
              <a:t>Послушный</a:t>
            </a:r>
            <a:r>
              <a:rPr lang="ru-RU" sz="4400" dirty="0" smtClean="0"/>
              <a:t>    </a:t>
            </a:r>
            <a:r>
              <a:rPr lang="ru-RU" dirty="0" smtClean="0"/>
              <a:t>                                                                </a:t>
            </a:r>
            <a:r>
              <a:rPr lang="ru-RU" dirty="0" smtClean="0">
                <a:solidFill>
                  <a:srgbClr val="FFFF00"/>
                </a:solidFill>
              </a:rPr>
              <a:t> </a:t>
            </a:r>
            <a:r>
              <a:rPr lang="ru-RU" sz="7700" b="1" i="1" dirty="0" smtClean="0">
                <a:ln w="22225">
                  <a:solidFill>
                    <a:schemeClr val="accent2"/>
                  </a:solidFill>
                  <a:prstDash val="solid"/>
                </a:ln>
                <a:solidFill>
                  <a:srgbClr val="FFFF00"/>
                </a:solidFill>
              </a:rPr>
              <a:t>ДРУГ</a:t>
            </a:r>
            <a:r>
              <a:rPr lang="ru-RU" dirty="0" smtClean="0">
                <a:solidFill>
                  <a:srgbClr val="FFFF00"/>
                </a:solidFill>
              </a:rPr>
              <a:t>                                                                                 </a:t>
            </a:r>
            <a:r>
              <a:rPr lang="ru-RU" sz="4400" b="1" dirty="0" smtClean="0"/>
              <a:t>Не обидчивый, который</a:t>
            </a:r>
          </a:p>
          <a:p>
            <a:pPr marL="0" indent="0">
              <a:buNone/>
            </a:pPr>
            <a:r>
              <a:rPr lang="ru-RU" dirty="0" smtClean="0"/>
              <a:t>                                                                                                                                                                                                                                                                                                                                         </a:t>
            </a:r>
            <a:r>
              <a:rPr lang="ru-RU" sz="4400" b="1" dirty="0" smtClean="0"/>
              <a:t> жалеет                                                        </a:t>
            </a:r>
          </a:p>
          <a:p>
            <a:pPr marL="0" indent="0" algn="ctr">
              <a:buNone/>
            </a:pPr>
            <a:r>
              <a:rPr lang="ru-RU" sz="5100" dirty="0"/>
              <a:t> </a:t>
            </a:r>
            <a:r>
              <a:rPr lang="ru-RU" sz="5100" dirty="0" smtClean="0"/>
              <a:t> </a:t>
            </a:r>
            <a:r>
              <a:rPr lang="ru-RU" sz="5100" b="1" dirty="0" smtClean="0"/>
              <a:t> Веселый                                                                             </a:t>
            </a:r>
            <a:r>
              <a:rPr lang="ru-RU" sz="4400" b="1" dirty="0" smtClean="0"/>
              <a:t>Не дерется, не кусается                                                                                                                                                                                                                                                  </a:t>
            </a:r>
          </a:p>
          <a:p>
            <a:pPr marL="0" indent="0">
              <a:buNone/>
            </a:pPr>
            <a:endParaRPr lang="ru-RU" dirty="0"/>
          </a:p>
          <a:p>
            <a:pPr marL="0" indent="0">
              <a:buNone/>
            </a:pPr>
            <a:r>
              <a:rPr lang="ru-RU" dirty="0" smtClean="0"/>
              <a:t>                            </a:t>
            </a:r>
            <a:r>
              <a:rPr lang="ru-RU" sz="5100" b="1" dirty="0" smtClean="0"/>
              <a:t>Какой-нибудь          Вежливый         Послушный</a:t>
            </a:r>
          </a:p>
          <a:p>
            <a:pPr marL="0" indent="0">
              <a:buNone/>
            </a:pPr>
            <a:endParaRPr lang="ru-RU" dirty="0"/>
          </a:p>
          <a:p>
            <a:pPr marL="0" indent="0">
              <a:buNone/>
            </a:pPr>
            <a:r>
              <a:rPr lang="ru-RU" dirty="0" smtClean="0"/>
              <a:t>       </a:t>
            </a:r>
          </a:p>
          <a:p>
            <a:pPr marL="0" indent="0">
              <a:buNone/>
            </a:pPr>
            <a:endParaRPr lang="ru-RU" dirty="0"/>
          </a:p>
        </p:txBody>
      </p:sp>
      <p:cxnSp>
        <p:nvCxnSpPr>
          <p:cNvPr id="7" name="Прямая со стрелкой 6"/>
          <p:cNvCxnSpPr/>
          <p:nvPr/>
        </p:nvCxnSpPr>
        <p:spPr>
          <a:xfrm flipV="1">
            <a:off x="5579390" y="2371242"/>
            <a:ext cx="433953" cy="743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V="1">
            <a:off x="6566822" y="2991173"/>
            <a:ext cx="604434" cy="387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6566822" y="3704094"/>
            <a:ext cx="991892" cy="30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6447296" y="4467386"/>
            <a:ext cx="759417" cy="185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5774020" y="4742483"/>
            <a:ext cx="216075" cy="495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a:off x="4396157" y="4858717"/>
            <a:ext cx="123986" cy="536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a:off x="2778073" y="4653365"/>
            <a:ext cx="1091141" cy="557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a:off x="2320872" y="4366646"/>
            <a:ext cx="1132276" cy="375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H="1">
            <a:off x="2065147" y="3859079"/>
            <a:ext cx="933775" cy="61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flipV="1">
            <a:off x="1611824" y="3115160"/>
            <a:ext cx="1441342" cy="263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2244280" y="2572718"/>
            <a:ext cx="1208868" cy="588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H="1" flipV="1">
            <a:off x="3859079" y="2340244"/>
            <a:ext cx="294467" cy="480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6729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лосы">
  <a:themeElements>
    <a:clrScheme name="Полосы">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Полосы">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Полосы">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TM03090430[[fn=Окаймление]]</Template>
  <TotalTime>1214</TotalTime>
  <Words>1674</Words>
  <Application>Microsoft Office PowerPoint</Application>
  <PresentationFormat>Широкоэкранный</PresentationFormat>
  <Paragraphs>145</Paragraphs>
  <Slides>20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 Black</vt:lpstr>
      <vt:lpstr>Calibri</vt:lpstr>
      <vt:lpstr>Corbel</vt:lpstr>
      <vt:lpstr>Symbol</vt:lpstr>
      <vt:lpstr>Times New Roman</vt:lpstr>
      <vt:lpstr>Wingdings</vt:lpstr>
      <vt:lpstr>Полосы</vt:lpstr>
      <vt:lpstr>         подготовила:             Воспитатель старшей          группы «Затейники»          МБДОУ №174          Вострикова Ю.С.</vt:lpstr>
      <vt:lpstr>Цель и задачи : </vt:lpstr>
      <vt:lpstr>Предварительная работа</vt:lpstr>
      <vt:lpstr>            Дружба - близкие отношения,        основанные на взаимном доверии,         привязанности, общности интересов        (Словарь Ожегова).  Что такое дружба?</vt:lpstr>
      <vt:lpstr>Презентация PowerPoint</vt:lpstr>
      <vt:lpstr>Презентация PowerPoint</vt:lpstr>
      <vt:lpstr>                                 Опрос</vt:lpstr>
      <vt:lpstr> Ответы детей на вопрос                                                           «Что такое дружба?»</vt:lpstr>
      <vt:lpstr>                        Ответы детей на вопрос                       «Каким должен быть друг?»</vt:lpstr>
      <vt:lpstr>     Результаты опроса</vt:lpstr>
      <vt:lpstr>Презентация PowerPoint</vt:lpstr>
      <vt:lpstr>      Тест « Выявление уровня           коммуникативных навыков детей»    </vt:lpstr>
      <vt:lpstr> Тест « Выявление уровня коммуникативных навыков детей</vt:lpstr>
      <vt:lpstr>Тест « Выявление уровня коммуникативных навыков детей</vt:lpstr>
      <vt:lpstr>Тест « Выявление уровня коммуникативных навыков детей</vt:lpstr>
      <vt:lpstr>Результаты тестирования у             воспитателя !!!</vt:lpstr>
      <vt:lpstr>ПАМЯТКА ДЛЯ РОДИТЕЛЕЙ  «КАК ПОМОЧЬ                                                                       РЕБЁНКУ ПОДРУЖИТЬСЯ» </vt:lpstr>
      <vt:lpstr>ПАМЯТКА ДЛЯ РОДИТЕЛЕЙ  «КАК ПОМОЧЬ                                                                       РЕБЁНКУ ПОДРУЖИТЬСЯ» </vt:lpstr>
      <vt:lpstr>ПАМЯТКА ДЛЯ РОДИТЕЛЕЙ                      «КАК ПОМОЧЬ                                                                       РЕБЁНКУ ПОДРУЖИТЬСЯ» </vt:lpstr>
      <vt:lpstr>Благодарю за внимание</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ВВВиртуальное родительское собрание</dc:title>
  <dc:creator>Admin</dc:creator>
  <cp:lastModifiedBy>Admin</cp:lastModifiedBy>
  <cp:revision>43</cp:revision>
  <dcterms:created xsi:type="dcterms:W3CDTF">2016-03-02T20:14:37Z</dcterms:created>
  <dcterms:modified xsi:type="dcterms:W3CDTF">2016-03-04T04:47:57Z</dcterms:modified>
</cp:coreProperties>
</file>